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4" r:id="rId6"/>
    <p:sldId id="263" r:id="rId7"/>
    <p:sldId id="265" r:id="rId8"/>
    <p:sldId id="270" r:id="rId9"/>
    <p:sldId id="267" r:id="rId10"/>
    <p:sldId id="271" r:id="rId11"/>
    <p:sldId id="268" r:id="rId12"/>
    <p:sldId id="269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48DFEA7-5348-48C8-A2E4-E40ED50E60FE}">
          <p14:sldIdLst>
            <p14:sldId id="266"/>
            <p14:sldId id="264"/>
            <p14:sldId id="263"/>
            <p14:sldId id="265"/>
            <p14:sldId id="270"/>
            <p14:sldId id="267"/>
            <p14:sldId id="271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86489B-4311-4040-977B-35308489F73A}" v="67" dt="2023-08-28T14:18:30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F294D-BC6D-2E17-9AC1-9354276531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63DD4B-DF73-EC17-31C6-BFACCE5D41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883E0-C101-2FFD-94EC-B6666C4BA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5AE3-151E-4C42-8504-7E4B02A6843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15A87-4359-0B3C-7072-7BAAD7289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69F16-DEC2-3F76-6921-8891DDED9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76FD-350C-45D6-A76B-20AF9C8C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071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218C2-1A03-23D8-6A62-247D74732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D8F63-0CDB-0A29-6C45-F6C64F7E7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9BDB2-8DE0-3B16-0F03-50D8E7AD1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5AE3-151E-4C42-8504-7E4B02A6843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94661-9B56-5D7C-BF61-63A5EF850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12B8D-C0AE-AD68-9B84-6FDF631A6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76FD-350C-45D6-A76B-20AF9C8C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602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CECCB9-ACAE-0A99-B3A8-9A1F8D446D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E1C0F5-5355-864F-3192-BAA2E9D843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AED7C-2D33-1931-25FA-365F65376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5AE3-151E-4C42-8504-7E4B02A6843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051F7-4E94-AE2A-4973-BF5B74ED6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FA141-188B-2A0C-197C-1762E6420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76FD-350C-45D6-A76B-20AF9C8C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02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8BE29-FFC5-8664-4F5A-3E8F62218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85B67-A7DA-6276-3C87-1B9D16B3E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490D3-16DA-317D-E15B-73F2B770C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5AE3-151E-4C42-8504-7E4B02A6843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3E3FC-9507-9209-B9C6-5141A21E0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FF08B-BBF3-E0CC-DFF9-B3AF1E543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76FD-350C-45D6-A76B-20AF9C8C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2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B5415-DB3C-FABD-FAA0-6BF1F1279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681D9-6202-A72E-58CC-A03BD3AA9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7B49D-E5D1-6695-63FA-B5582B6B8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5AE3-151E-4C42-8504-7E4B02A6843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E6A06-E3EF-BDC5-F6AD-82B8FE386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ABA49-502E-5C43-3FA0-54B5166B0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76FD-350C-45D6-A76B-20AF9C8C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70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78E08-6A57-1122-5EFB-B60A2D9B6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37E02-83D7-9B19-37E2-DB6AE1B5EF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7E933-E6E0-0630-2969-71770C5C04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36091F-56A9-C670-4767-170571D75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5AE3-151E-4C42-8504-7E4B02A6843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906BE6-A23D-D96D-0151-A4B3AFD01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FF788-794B-E562-63F6-55074A54C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76FD-350C-45D6-A76B-20AF9C8C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6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FB851-0AD3-B91A-0D33-C02346C55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8C46A-B5C4-3070-B19A-DECE94F37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BCD2C3-39C2-7091-A7E3-486C9F621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DE6C04-E4F4-83A6-1E9D-2A3749659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98821B-B8D3-3F5B-FD45-6BF17696F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1F8C0E-AB86-2CD7-B100-1052020DB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5AE3-151E-4C42-8504-7E4B02A6843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788D2D-42CD-6A57-983F-BC7E36F8A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1F5534-FA35-F6E1-951E-2F0E11D88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76FD-350C-45D6-A76B-20AF9C8C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0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8C9F7-FBD6-F23D-2FDC-8BC24875E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6E1A1A-2D8B-7973-1991-27725CAB0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5AE3-151E-4C42-8504-7E4B02A6843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7460E0-9543-DC29-1931-0330F02B7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9A600D-AC28-09A8-8CB1-611F1718F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76FD-350C-45D6-A76B-20AF9C8C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15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1FB9A7-2C9E-F473-4A93-8CAB4A504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5AE3-151E-4C42-8504-7E4B02A6843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BE254-35F3-06C1-886E-13CEE3867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16ED89-D943-6B9C-7CC5-BE216F508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76FD-350C-45D6-A76B-20AF9C8C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8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6E9D6-09C0-37BF-0103-6AE7F36C9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44DA3-FEA8-A8DC-3747-7E76CF54E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BB53B6-BA01-EA22-3035-1D5EED7D3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2D2498-17E7-2BFB-81BE-EC70EEF67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5AE3-151E-4C42-8504-7E4B02A6843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372FDC-75D3-7CDA-649B-8273C8E8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BC736-2E1E-FA7B-EFD5-7003C8F26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76FD-350C-45D6-A76B-20AF9C8C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3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75C46-F36A-0DE7-7F47-BDA9B0F2F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004543-4BBA-D043-1847-DC55425B49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B719CC-79AA-B499-354C-313FCC0131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5D553C-2813-47AD-1582-5CEF58A8B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5AE3-151E-4C42-8504-7E4B02A6843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9DB59C-7838-F6DC-CF9F-03A7E7248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047B4-F8B4-D480-F492-82DFB8E63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76FD-350C-45D6-A76B-20AF9C8C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76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653325-0530-2104-4C07-D53EE7A65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B0B11-7671-DD75-D341-4183DD620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FAE8A-1F3D-CCE5-1E90-43EBD15C96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95AE3-151E-4C42-8504-7E4B02A6843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3965E-EB88-C102-549A-9F9D394AC7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8581F-513E-E244-E247-0B0C0D70B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376FD-350C-45D6-A76B-20AF9C8C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9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1.pn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1.png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ampsonb@cityoflacrosse.org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4" Type="http://schemas.openxmlformats.org/officeDocument/2006/relationships/hyperlink" Target="mailto:ihoffman@lacrossecounty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44C3D5A-5F19-396F-8CC8-B4C42E19057A}"/>
              </a:ext>
            </a:extLst>
          </p:cNvPr>
          <p:cNvSpPr txBox="1"/>
          <p:nvPr/>
        </p:nvSpPr>
        <p:spPr>
          <a:xfrm>
            <a:off x="14990" y="149673"/>
            <a:ext cx="121770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/>
              <a:t>City of La Crosse &amp; La Crosse County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E69BC4-5D15-785F-DB1C-890F411264BF}"/>
              </a:ext>
            </a:extLst>
          </p:cNvPr>
          <p:cNvSpPr txBox="1"/>
          <p:nvPr/>
        </p:nvSpPr>
        <p:spPr>
          <a:xfrm>
            <a:off x="14990" y="461268"/>
            <a:ext cx="12177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Creating a Long-Term Homelessness Response Plan Covering the City of La Crosse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068274-2F6C-0673-7C73-DF1F0D1F204D}"/>
              </a:ext>
            </a:extLst>
          </p:cNvPr>
          <p:cNvSpPr txBox="1"/>
          <p:nvPr/>
        </p:nvSpPr>
        <p:spPr>
          <a:xfrm>
            <a:off x="14990" y="3198092"/>
            <a:ext cx="121770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/>
              <a:t>Project Management Plan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9324D2-B6F7-BA29-EB2B-991CB89A2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0639" y="1234528"/>
            <a:ext cx="5010722" cy="1751266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C54D383-1FC0-54B8-EDD2-2399EF98053D}"/>
              </a:ext>
            </a:extLst>
          </p:cNvPr>
          <p:cNvSpPr txBox="1"/>
          <p:nvPr/>
        </p:nvSpPr>
        <p:spPr>
          <a:xfrm>
            <a:off x="0" y="6031831"/>
            <a:ext cx="12177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Updated as of August 24,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48D3FA-7336-E7EC-B7CA-FA7AC01E6B7C}"/>
              </a:ext>
            </a:extLst>
          </p:cNvPr>
          <p:cNvSpPr txBox="1"/>
          <p:nvPr/>
        </p:nvSpPr>
        <p:spPr>
          <a:xfrm>
            <a:off x="0" y="4733829"/>
            <a:ext cx="121770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>
                <a:solidFill>
                  <a:srgbClr val="C00000"/>
                </a:solidFill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230651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Box 170">
            <a:extLst>
              <a:ext uri="{FF2B5EF4-FFF2-40B4-BE49-F238E27FC236}">
                <a16:creationId xmlns:a16="http://schemas.microsoft.com/office/drawing/2014/main" id="{692B61D2-81FD-A22F-32C1-E01A2C765112}"/>
              </a:ext>
            </a:extLst>
          </p:cNvPr>
          <p:cNvSpPr txBox="1"/>
          <p:nvPr/>
        </p:nvSpPr>
        <p:spPr>
          <a:xfrm>
            <a:off x="31800" y="3626"/>
            <a:ext cx="12177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/>
              <a:t>City of La Crosse &amp; La Crosse County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F60179-80B6-DECD-B2EE-B0652DA8C8C3}"/>
              </a:ext>
            </a:extLst>
          </p:cNvPr>
          <p:cNvSpPr txBox="1"/>
          <p:nvPr/>
        </p:nvSpPr>
        <p:spPr>
          <a:xfrm>
            <a:off x="15942" y="219418"/>
            <a:ext cx="12177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/>
              <a:t>Creating a Long-Term Homelessness Response Plan Covering the City of La Crosse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468BEE-3BE7-15CB-204D-0DA86941E0E5}"/>
              </a:ext>
            </a:extLst>
          </p:cNvPr>
          <p:cNvSpPr txBox="1"/>
          <p:nvPr/>
        </p:nvSpPr>
        <p:spPr>
          <a:xfrm>
            <a:off x="0" y="552243"/>
            <a:ext cx="12177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PROJECT PHASES 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0C4CBB62-846B-9432-CD02-421FFC4FBC5F}"/>
              </a:ext>
            </a:extLst>
          </p:cNvPr>
          <p:cNvSpPr/>
          <p:nvPr/>
        </p:nvSpPr>
        <p:spPr>
          <a:xfrm>
            <a:off x="329105" y="1754985"/>
            <a:ext cx="3651160" cy="26104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1B2E36-13EB-8EEE-93B2-E3F0BA3481C0}"/>
              </a:ext>
            </a:extLst>
          </p:cNvPr>
          <p:cNvSpPr/>
          <p:nvPr/>
        </p:nvSpPr>
        <p:spPr>
          <a:xfrm>
            <a:off x="95847" y="3241057"/>
            <a:ext cx="3884418" cy="1734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PLANNING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7AB9B9B-54AC-1F12-16A9-15DC3D7DE27A}"/>
              </a:ext>
            </a:extLst>
          </p:cNvPr>
          <p:cNvSpPr/>
          <p:nvPr/>
        </p:nvSpPr>
        <p:spPr>
          <a:xfrm>
            <a:off x="4162238" y="3241057"/>
            <a:ext cx="3884418" cy="1734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IMPLEMENTATION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EE27B99-1F97-B54B-BB38-14AB474A51BC}"/>
              </a:ext>
            </a:extLst>
          </p:cNvPr>
          <p:cNvSpPr/>
          <p:nvPr/>
        </p:nvSpPr>
        <p:spPr>
          <a:xfrm>
            <a:off x="8228629" y="3245672"/>
            <a:ext cx="3884418" cy="1729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MAINTENANCE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ED7EA911-1D3E-49AF-87AA-EEFFAA85A0E5}"/>
              </a:ext>
            </a:extLst>
          </p:cNvPr>
          <p:cNvSpPr/>
          <p:nvPr/>
        </p:nvSpPr>
        <p:spPr>
          <a:xfrm>
            <a:off x="4262925" y="1754985"/>
            <a:ext cx="3651160" cy="26104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AD228F-F78F-497B-6334-982927FC1B41}"/>
              </a:ext>
            </a:extLst>
          </p:cNvPr>
          <p:cNvSpPr txBox="1"/>
          <p:nvPr/>
        </p:nvSpPr>
        <p:spPr>
          <a:xfrm>
            <a:off x="329105" y="2349771"/>
            <a:ext cx="3629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/>
              <a:t>PHASE #1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55A5EC6-2474-7D81-7DFD-ADAD3A4DF86C}"/>
              </a:ext>
            </a:extLst>
          </p:cNvPr>
          <p:cNvSpPr txBox="1"/>
          <p:nvPr/>
        </p:nvSpPr>
        <p:spPr>
          <a:xfrm>
            <a:off x="329105" y="2646211"/>
            <a:ext cx="3629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/>
              <a:t>(2023)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4B75A72-9DA4-18BC-8D41-E3889889C1FB}"/>
              </a:ext>
            </a:extLst>
          </p:cNvPr>
          <p:cNvSpPr txBox="1"/>
          <p:nvPr/>
        </p:nvSpPr>
        <p:spPr>
          <a:xfrm>
            <a:off x="4162238" y="2349771"/>
            <a:ext cx="3629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/>
              <a:t>PHASE #2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C0049F-A8CC-FFB2-1E0A-8F78FDA619B1}"/>
              </a:ext>
            </a:extLst>
          </p:cNvPr>
          <p:cNvSpPr txBox="1"/>
          <p:nvPr/>
        </p:nvSpPr>
        <p:spPr>
          <a:xfrm>
            <a:off x="4162238" y="2626762"/>
            <a:ext cx="3629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/>
              <a:t>(2024)</a:t>
            </a: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CE675A03-CA17-1756-D86D-B88D8BEECFB2}"/>
              </a:ext>
            </a:extLst>
          </p:cNvPr>
          <p:cNvSpPr/>
          <p:nvPr/>
        </p:nvSpPr>
        <p:spPr>
          <a:xfrm>
            <a:off x="8345258" y="1778676"/>
            <a:ext cx="3651160" cy="26104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98D9550-4617-3465-86C5-508D68678E92}"/>
              </a:ext>
            </a:extLst>
          </p:cNvPr>
          <p:cNvCxnSpPr>
            <a:cxnSpLocks/>
          </p:cNvCxnSpPr>
          <p:nvPr/>
        </p:nvCxnSpPr>
        <p:spPr>
          <a:xfrm>
            <a:off x="4071251" y="2846266"/>
            <a:ext cx="10635" cy="3861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40ED6544-6D28-EE68-6BC3-445D53C91299}"/>
              </a:ext>
            </a:extLst>
          </p:cNvPr>
          <p:cNvSpPr txBox="1"/>
          <p:nvPr/>
        </p:nvSpPr>
        <p:spPr>
          <a:xfrm rot="16200000">
            <a:off x="2266006" y="2276941"/>
            <a:ext cx="3629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Dec 31st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2D571C5-BF88-92E0-557E-C0C6EA1380AB}"/>
              </a:ext>
            </a:extLst>
          </p:cNvPr>
          <p:cNvSpPr txBox="1"/>
          <p:nvPr/>
        </p:nvSpPr>
        <p:spPr>
          <a:xfrm rot="16200000">
            <a:off x="6296455" y="2220041"/>
            <a:ext cx="3629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Dec 31st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720DF23-A253-A055-F88C-0468CA08581D}"/>
              </a:ext>
            </a:extLst>
          </p:cNvPr>
          <p:cNvCxnSpPr>
            <a:cxnSpLocks/>
          </p:cNvCxnSpPr>
          <p:nvPr/>
        </p:nvCxnSpPr>
        <p:spPr>
          <a:xfrm>
            <a:off x="8112177" y="2846265"/>
            <a:ext cx="10635" cy="3861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D45A05FF-734F-3937-71E0-8139DC75E722}"/>
              </a:ext>
            </a:extLst>
          </p:cNvPr>
          <p:cNvSpPr txBox="1"/>
          <p:nvPr/>
        </p:nvSpPr>
        <p:spPr>
          <a:xfrm>
            <a:off x="8315421" y="2626762"/>
            <a:ext cx="3629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/>
              <a:t>(2025)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E52F48D-47AB-D2EE-AF38-8B08E1B81D96}"/>
              </a:ext>
            </a:extLst>
          </p:cNvPr>
          <p:cNvSpPr txBox="1"/>
          <p:nvPr/>
        </p:nvSpPr>
        <p:spPr>
          <a:xfrm>
            <a:off x="8302005" y="2358540"/>
            <a:ext cx="3629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/>
              <a:t>PHASE #3 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55905893-D4B0-C223-5821-1F6C6EEA9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164" y="126799"/>
            <a:ext cx="2678144" cy="936022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1543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7" grpId="0" animBg="1"/>
      <p:bldP spid="21" grpId="0" animBg="1"/>
      <p:bldP spid="22" grpId="0" animBg="1"/>
      <p:bldP spid="23" grpId="0"/>
      <p:bldP spid="24" grpId="0"/>
      <p:bldP spid="25" grpId="0"/>
      <p:bldP spid="26" grpId="0"/>
      <p:bldP spid="27" grpId="0" animBg="1"/>
      <p:bldP spid="64" grpId="0"/>
      <p:bldP spid="65" grpId="0"/>
      <p:bldP spid="67" grpId="0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8F313D2-DEA2-E9D2-5E8F-B98492BF2E5D}"/>
              </a:ext>
            </a:extLst>
          </p:cNvPr>
          <p:cNvCxnSpPr>
            <a:cxnSpLocks/>
          </p:cNvCxnSpPr>
          <p:nvPr/>
        </p:nvCxnSpPr>
        <p:spPr>
          <a:xfrm flipV="1">
            <a:off x="1780579" y="2289594"/>
            <a:ext cx="615503" cy="1223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>
            <a:extLst>
              <a:ext uri="{FF2B5EF4-FFF2-40B4-BE49-F238E27FC236}">
                <a16:creationId xmlns:a16="http://schemas.microsoft.com/office/drawing/2014/main" id="{692B61D2-81FD-A22F-32C1-E01A2C765112}"/>
              </a:ext>
            </a:extLst>
          </p:cNvPr>
          <p:cNvSpPr txBox="1"/>
          <p:nvPr/>
        </p:nvSpPr>
        <p:spPr>
          <a:xfrm>
            <a:off x="31800" y="3626"/>
            <a:ext cx="12177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/>
              <a:t>City of La Crosse &amp; La Crosse County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56EE069-1323-F92C-96FB-D3FC3F5593B7}"/>
              </a:ext>
            </a:extLst>
          </p:cNvPr>
          <p:cNvSpPr/>
          <p:nvPr/>
        </p:nvSpPr>
        <p:spPr>
          <a:xfrm>
            <a:off x="31800" y="1706659"/>
            <a:ext cx="1684749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/>
              <a:t>1.  </a:t>
            </a:r>
          </a:p>
          <a:p>
            <a:pPr algn="ctr"/>
            <a:r>
              <a:rPr lang="en-US" sz="1600"/>
              <a:t>Select </a:t>
            </a:r>
          </a:p>
          <a:p>
            <a:pPr algn="ctr"/>
            <a:r>
              <a:rPr lang="en-US" sz="1600"/>
              <a:t>a Design Process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097BC1B-885F-18F5-A6E6-C330AD28BBE6}"/>
              </a:ext>
            </a:extLst>
          </p:cNvPr>
          <p:cNvSpPr/>
          <p:nvPr/>
        </p:nvSpPr>
        <p:spPr>
          <a:xfrm>
            <a:off x="2426430" y="1686582"/>
            <a:ext cx="1923999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2.  </a:t>
            </a:r>
          </a:p>
          <a:p>
            <a:pPr algn="ctr"/>
            <a:r>
              <a:rPr lang="en-US" sz="1600"/>
              <a:t>Create </a:t>
            </a:r>
          </a:p>
          <a:p>
            <a:pPr algn="ctr"/>
            <a:r>
              <a:rPr lang="en-US" sz="1400"/>
              <a:t>a Stakeholder Engagement Blueprint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32CC11E-790D-B34D-3588-D1F8917E53D9}"/>
              </a:ext>
            </a:extLst>
          </p:cNvPr>
          <p:cNvSpPr/>
          <p:nvPr/>
        </p:nvSpPr>
        <p:spPr>
          <a:xfrm>
            <a:off x="5060310" y="1686386"/>
            <a:ext cx="1923999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3.  </a:t>
            </a:r>
          </a:p>
          <a:p>
            <a:pPr algn="ctr"/>
            <a:r>
              <a:rPr lang="en-US" sz="1600"/>
              <a:t>Execute </a:t>
            </a:r>
          </a:p>
          <a:p>
            <a:pPr algn="ctr"/>
            <a:r>
              <a:rPr lang="en-US" sz="1600"/>
              <a:t>Design Process &amp; </a:t>
            </a:r>
            <a:r>
              <a:rPr lang="en-US" sz="1400"/>
              <a:t>Engagement Blueprint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C14BED6-FFF3-9F32-D191-0FBA067EB65E}"/>
              </a:ext>
            </a:extLst>
          </p:cNvPr>
          <p:cNvSpPr/>
          <p:nvPr/>
        </p:nvSpPr>
        <p:spPr>
          <a:xfrm>
            <a:off x="7715205" y="1749041"/>
            <a:ext cx="1923999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4.  </a:t>
            </a:r>
          </a:p>
          <a:p>
            <a:pPr algn="ctr"/>
            <a:r>
              <a:rPr lang="en-US" sz="1600"/>
              <a:t>Draft </a:t>
            </a:r>
          </a:p>
          <a:p>
            <a:pPr algn="ctr"/>
            <a:r>
              <a:rPr lang="en-US" sz="1600"/>
              <a:t>a Written 5-Year Homelessness Response Plan*</a:t>
            </a:r>
            <a:endParaRPr lang="en-US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F60179-80B6-DECD-B2EE-B0652DA8C8C3}"/>
              </a:ext>
            </a:extLst>
          </p:cNvPr>
          <p:cNvSpPr txBox="1"/>
          <p:nvPr/>
        </p:nvSpPr>
        <p:spPr>
          <a:xfrm>
            <a:off x="15942" y="219418"/>
            <a:ext cx="12177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/>
              <a:t>Creating a Long-Term Homelessness Response Plan Covering the City of La Crosse </a:t>
            </a:r>
          </a:p>
        </p:txBody>
      </p:sp>
      <p:pic>
        <p:nvPicPr>
          <p:cNvPr id="11" name="Graphic 10" descr="Checkmark with solid fill">
            <a:extLst>
              <a:ext uri="{FF2B5EF4-FFF2-40B4-BE49-F238E27FC236}">
                <a16:creationId xmlns:a16="http://schemas.microsoft.com/office/drawing/2014/main" id="{E0500C6E-B26A-1869-900E-8501670032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11344" y="1801054"/>
            <a:ext cx="448056" cy="448056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356A775-B6E9-424D-FAB1-4BCA2C2FACA4}"/>
              </a:ext>
            </a:extLst>
          </p:cNvPr>
          <p:cNvCxnSpPr>
            <a:cxnSpLocks/>
          </p:cNvCxnSpPr>
          <p:nvPr/>
        </p:nvCxnSpPr>
        <p:spPr>
          <a:xfrm flipV="1">
            <a:off x="4406437" y="2306270"/>
            <a:ext cx="615503" cy="1223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37346EA-F9A7-EB17-CC08-010679DF1AD1}"/>
              </a:ext>
            </a:extLst>
          </p:cNvPr>
          <p:cNvCxnSpPr>
            <a:cxnSpLocks/>
          </p:cNvCxnSpPr>
          <p:nvPr/>
        </p:nvCxnSpPr>
        <p:spPr>
          <a:xfrm flipV="1">
            <a:off x="7058579" y="2305662"/>
            <a:ext cx="615503" cy="1223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DB658A0-B72B-5998-F68C-4CCAD8954B58}"/>
              </a:ext>
            </a:extLst>
          </p:cNvPr>
          <p:cNvSpPr/>
          <p:nvPr/>
        </p:nvSpPr>
        <p:spPr>
          <a:xfrm>
            <a:off x="10390119" y="1767238"/>
            <a:ext cx="1743013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/>
              <a:t>5.  </a:t>
            </a:r>
          </a:p>
          <a:p>
            <a:pPr algn="ctr"/>
            <a:r>
              <a:rPr lang="en-US" sz="1600"/>
              <a:t>Prepare </a:t>
            </a:r>
          </a:p>
          <a:p>
            <a:pPr algn="ctr"/>
            <a:r>
              <a:rPr lang="en-US" sz="1400"/>
              <a:t>a Presentation &amp; Communication Blueprint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BDC63F7-BB4E-8F31-10A9-7C187BCE932B}"/>
              </a:ext>
            </a:extLst>
          </p:cNvPr>
          <p:cNvCxnSpPr>
            <a:cxnSpLocks/>
          </p:cNvCxnSpPr>
          <p:nvPr/>
        </p:nvCxnSpPr>
        <p:spPr>
          <a:xfrm flipV="1">
            <a:off x="9733582" y="2346076"/>
            <a:ext cx="615503" cy="1223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B468BEE-3BE7-15CB-204D-0DA86941E0E5}"/>
              </a:ext>
            </a:extLst>
          </p:cNvPr>
          <p:cNvSpPr txBox="1"/>
          <p:nvPr/>
        </p:nvSpPr>
        <p:spPr>
          <a:xfrm>
            <a:off x="0" y="552243"/>
            <a:ext cx="12177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PLANNING PHASE:  COORDINATION &amp; KEY MILESTONES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CD1C81-5FD6-1E33-2FF3-E5A2BB67FA5A}"/>
              </a:ext>
            </a:extLst>
          </p:cNvPr>
          <p:cNvSpPr txBox="1"/>
          <p:nvPr/>
        </p:nvSpPr>
        <p:spPr>
          <a:xfrm>
            <a:off x="0" y="1100511"/>
            <a:ext cx="121770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/>
              <a:t>Key Milestones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CDE1A9-545C-61D1-FA70-0CAA492476A4}"/>
              </a:ext>
            </a:extLst>
          </p:cNvPr>
          <p:cNvSpPr txBox="1"/>
          <p:nvPr/>
        </p:nvSpPr>
        <p:spPr>
          <a:xfrm>
            <a:off x="0" y="3095921"/>
            <a:ext cx="121770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/>
              <a:t>Coordination </a:t>
            </a:r>
          </a:p>
        </p:txBody>
      </p:sp>
      <p:graphicFrame>
        <p:nvGraphicFramePr>
          <p:cNvPr id="2" name="Table 11">
            <a:extLst>
              <a:ext uri="{FF2B5EF4-FFF2-40B4-BE49-F238E27FC236}">
                <a16:creationId xmlns:a16="http://schemas.microsoft.com/office/drawing/2014/main" id="{D0E6413F-DD0B-E08F-5809-858D0F62CC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584157"/>
              </p:ext>
            </p:extLst>
          </p:nvPr>
        </p:nvGraphicFramePr>
        <p:xfrm>
          <a:off x="3043191" y="3526723"/>
          <a:ext cx="5780444" cy="3289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7640">
                  <a:extLst>
                    <a:ext uri="{9D8B030D-6E8A-4147-A177-3AD203B41FA5}">
                      <a16:colId xmlns:a16="http://schemas.microsoft.com/office/drawing/2014/main" val="1089825007"/>
                    </a:ext>
                  </a:extLst>
                </a:gridCol>
                <a:gridCol w="4152804">
                  <a:extLst>
                    <a:ext uri="{9D8B030D-6E8A-4147-A177-3AD203B41FA5}">
                      <a16:colId xmlns:a16="http://schemas.microsoft.com/office/drawing/2014/main" val="2627850685"/>
                    </a:ext>
                  </a:extLst>
                </a:gridCol>
              </a:tblGrid>
              <a:tr h="605531">
                <a:tc gridSpan="2">
                  <a:txBody>
                    <a:bodyPr/>
                    <a:lstStyle/>
                    <a:p>
                      <a:pPr algn="ctr"/>
                      <a:r>
                        <a:rPr lang="en-US"/>
                        <a:t>City / County</a:t>
                      </a:r>
                    </a:p>
                    <a:p>
                      <a:pPr algn="ctr"/>
                      <a:r>
                        <a:rPr lang="en-US" u="sng"/>
                        <a:t>Coordinating Team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/>
                        <a:t>City / County</a:t>
                      </a:r>
                    </a:p>
                    <a:p>
                      <a:pPr algn="ctr"/>
                      <a:r>
                        <a:rPr lang="en-US" u="sng"/>
                        <a:t>Coordinating Team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848733"/>
                  </a:ext>
                </a:extLst>
              </a:tr>
              <a:tr h="865044">
                <a:tc>
                  <a:txBody>
                    <a:bodyPr/>
                    <a:lstStyle/>
                    <a:p>
                      <a:r>
                        <a:rPr lang="en-US" sz="1200" b="0"/>
                        <a:t>PARTICIPANTS: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Brian Sampson           Alexia Krause</a:t>
                      </a:r>
                    </a:p>
                    <a:p>
                      <a:r>
                        <a:rPr lang="en-US"/>
                        <a:t>Andrea Trane              Isaac Hoffman</a:t>
                      </a:r>
                    </a:p>
                    <a:p>
                      <a:r>
                        <a:rPr lang="en-US"/>
                        <a:t>Jason Witt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634121"/>
                  </a:ext>
                </a:extLst>
              </a:tr>
              <a:tr h="490192">
                <a:tc>
                  <a:txBody>
                    <a:bodyPr/>
                    <a:lstStyle/>
                    <a:p>
                      <a:r>
                        <a:rPr lang="en-US" sz="1200"/>
                        <a:t>RESOURCES: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Project Management:         John Parshall</a:t>
                      </a:r>
                    </a:p>
                    <a:p>
                      <a:r>
                        <a:rPr lang="en-US" sz="1400"/>
                        <a:t>Fiscal Mapping / Analysis:  Jen Vote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075466"/>
                  </a:ext>
                </a:extLst>
              </a:tr>
              <a:tr h="1216750">
                <a:tc>
                  <a:txBody>
                    <a:bodyPr/>
                    <a:lstStyle/>
                    <a:p>
                      <a:r>
                        <a:rPr lang="en-US" sz="1200"/>
                        <a:t>SCOPE: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- Create &amp; Oversee Project Management Plan</a:t>
                      </a:r>
                    </a:p>
                    <a:p>
                      <a:r>
                        <a:rPr lang="en-US" sz="1400"/>
                        <a:t>- Coordinate Ongoing Workstreams</a:t>
                      </a:r>
                    </a:p>
                    <a:p>
                      <a:r>
                        <a:rPr lang="en-US" sz="1400"/>
                        <a:t>- Troubleshoot Day to Day Issues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/>
                        <a:t>-  Finalize homeless response plan and advance it to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/>
                        <a:t>    the Mayor &amp; County Administrator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059522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E0E59F6D-8E88-93A4-70BF-4EFF32D705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166" y="126801"/>
            <a:ext cx="1555052" cy="543497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EB79A87-E9FD-58C0-8BFF-6EA0370C9877}"/>
              </a:ext>
            </a:extLst>
          </p:cNvPr>
          <p:cNvSpPr txBox="1"/>
          <p:nvPr/>
        </p:nvSpPr>
        <p:spPr>
          <a:xfrm>
            <a:off x="8908866" y="6053807"/>
            <a:ext cx="32242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/>
              <a:t>* To include recommendations with   regards to financing </a:t>
            </a:r>
          </a:p>
        </p:txBody>
      </p:sp>
    </p:spTree>
    <p:extLst>
      <p:ext uri="{BB962C8B-B14F-4D97-AF65-F5344CB8AC3E}">
        <p14:creationId xmlns:p14="http://schemas.microsoft.com/office/powerpoint/2010/main" val="6023666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18" grpId="0" animBg="1"/>
      <p:bldP spid="9" grpId="0"/>
      <p:bldP spid="10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Box 170">
            <a:extLst>
              <a:ext uri="{FF2B5EF4-FFF2-40B4-BE49-F238E27FC236}">
                <a16:creationId xmlns:a16="http://schemas.microsoft.com/office/drawing/2014/main" id="{692B61D2-81FD-A22F-32C1-E01A2C765112}"/>
              </a:ext>
            </a:extLst>
          </p:cNvPr>
          <p:cNvSpPr txBox="1"/>
          <p:nvPr/>
        </p:nvSpPr>
        <p:spPr>
          <a:xfrm>
            <a:off x="31800" y="3626"/>
            <a:ext cx="12177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/>
              <a:t>City of La Crosse &amp; La Crosse County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F60179-80B6-DECD-B2EE-B0652DA8C8C3}"/>
              </a:ext>
            </a:extLst>
          </p:cNvPr>
          <p:cNvSpPr txBox="1"/>
          <p:nvPr/>
        </p:nvSpPr>
        <p:spPr>
          <a:xfrm>
            <a:off x="99069" y="145544"/>
            <a:ext cx="12177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/>
              <a:t>Creating a Long-Term Homelessness Response Plan Covering the City of La Crosse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468BEE-3BE7-15CB-204D-0DA86941E0E5}"/>
              </a:ext>
            </a:extLst>
          </p:cNvPr>
          <p:cNvSpPr txBox="1"/>
          <p:nvPr/>
        </p:nvSpPr>
        <p:spPr>
          <a:xfrm>
            <a:off x="99069" y="351330"/>
            <a:ext cx="121770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DESIGN PROCESS:  “Circle, Arrow, Circle”</a:t>
            </a:r>
          </a:p>
          <a:p>
            <a:pPr algn="ctr"/>
            <a:r>
              <a:rPr lang="en-US" sz="2000"/>
              <a:t>(July 1, 2023 – December 31, 2023) 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39EAAA3-8E26-27D5-22BE-9AAFE6DFCFAB}"/>
              </a:ext>
            </a:extLst>
          </p:cNvPr>
          <p:cNvSpPr/>
          <p:nvPr/>
        </p:nvSpPr>
        <p:spPr>
          <a:xfrm>
            <a:off x="670560" y="2184231"/>
            <a:ext cx="3465576" cy="3191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CURRENT </a:t>
            </a:r>
          </a:p>
          <a:p>
            <a:pPr algn="ctr"/>
            <a:r>
              <a:rPr lang="en-US" sz="4400"/>
              <a:t>STATE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8208454-58DA-EC72-B8AC-820A9B47A2C7}"/>
              </a:ext>
            </a:extLst>
          </p:cNvPr>
          <p:cNvSpPr/>
          <p:nvPr/>
        </p:nvSpPr>
        <p:spPr>
          <a:xfrm>
            <a:off x="7925908" y="2184231"/>
            <a:ext cx="3465576" cy="319125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FUTURE </a:t>
            </a:r>
          </a:p>
          <a:p>
            <a:pPr algn="ctr"/>
            <a:r>
              <a:rPr lang="en-US" sz="4400"/>
              <a:t>STATE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A8940F-11EC-9D6C-F03E-91B4F67AF55A}"/>
              </a:ext>
            </a:extLst>
          </p:cNvPr>
          <p:cNvSpPr txBox="1"/>
          <p:nvPr/>
        </p:nvSpPr>
        <p:spPr>
          <a:xfrm>
            <a:off x="1606943" y="1336959"/>
            <a:ext cx="1722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#1</a:t>
            </a:r>
            <a:r>
              <a:rPr lang="en-US" sz="200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674EE8-3AD5-E0A2-22B9-E38499E47EBD}"/>
              </a:ext>
            </a:extLst>
          </p:cNvPr>
          <p:cNvSpPr txBox="1"/>
          <p:nvPr/>
        </p:nvSpPr>
        <p:spPr>
          <a:xfrm>
            <a:off x="899160" y="1813898"/>
            <a:ext cx="3465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/>
              <a:t>Primary work completed by:  Oct 1st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CD5D9D-2B84-CC8E-9C38-E5C7527541E8}"/>
              </a:ext>
            </a:extLst>
          </p:cNvPr>
          <p:cNvSpPr txBox="1"/>
          <p:nvPr/>
        </p:nvSpPr>
        <p:spPr>
          <a:xfrm>
            <a:off x="579780" y="5476970"/>
            <a:ext cx="410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/>
              <a:t>Align on understanding of how the homeless response system </a:t>
            </a:r>
            <a:r>
              <a:rPr lang="en-US" sz="1400" b="1" i="1" u="sng">
                <a:solidFill>
                  <a:srgbClr val="C00000"/>
                </a:solidFill>
              </a:rPr>
              <a:t>currently functions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0E7DC8-ED2F-82D2-63BE-1DA05C9C5B60}"/>
              </a:ext>
            </a:extLst>
          </p:cNvPr>
          <p:cNvSpPr txBox="1"/>
          <p:nvPr/>
        </p:nvSpPr>
        <p:spPr>
          <a:xfrm>
            <a:off x="579780" y="5982591"/>
            <a:ext cx="410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200" b="1"/>
              <a:t>Map the current system</a:t>
            </a:r>
          </a:p>
          <a:p>
            <a:pPr marL="285750" indent="-285750">
              <a:buFontTx/>
              <a:buChar char="-"/>
            </a:pPr>
            <a:r>
              <a:rPr lang="en-US" sz="1200" b="1"/>
              <a:t>Identify barriers and opportunities within the current state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97F517-B239-25F1-C0E7-E9290B8C0C4F}"/>
              </a:ext>
            </a:extLst>
          </p:cNvPr>
          <p:cNvSpPr txBox="1"/>
          <p:nvPr/>
        </p:nvSpPr>
        <p:spPr>
          <a:xfrm>
            <a:off x="8862325" y="1336959"/>
            <a:ext cx="1722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#2</a:t>
            </a:r>
            <a:r>
              <a:rPr lang="en-US" sz="200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B6E0FC-DF1F-1339-E4DB-0601613DBD79}"/>
              </a:ext>
            </a:extLst>
          </p:cNvPr>
          <p:cNvSpPr txBox="1"/>
          <p:nvPr/>
        </p:nvSpPr>
        <p:spPr>
          <a:xfrm>
            <a:off x="7811656" y="5425816"/>
            <a:ext cx="41043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/>
              <a:t>Untethered from current state thinking, functioning or constraints, align on a </a:t>
            </a:r>
            <a:r>
              <a:rPr lang="en-US" sz="1400" b="1" i="1" u="sng">
                <a:solidFill>
                  <a:srgbClr val="C00000"/>
                </a:solidFill>
              </a:rPr>
              <a:t>desired future state </a:t>
            </a:r>
            <a:r>
              <a:rPr lang="en-US" sz="1400" b="1" i="1"/>
              <a:t>for the homelessness response system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D833F6-3A1D-130F-363F-6525E841BDE2}"/>
              </a:ext>
            </a:extLst>
          </p:cNvPr>
          <p:cNvSpPr txBox="1"/>
          <p:nvPr/>
        </p:nvSpPr>
        <p:spPr>
          <a:xfrm>
            <a:off x="8006541" y="1792247"/>
            <a:ext cx="3465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/>
              <a:t>Primary work completed by:  Nov 1st 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935DF22-A31C-2F87-D005-EBB1A8522C2F}"/>
              </a:ext>
            </a:extLst>
          </p:cNvPr>
          <p:cNvSpPr/>
          <p:nvPr/>
        </p:nvSpPr>
        <p:spPr>
          <a:xfrm>
            <a:off x="4634417" y="3267240"/>
            <a:ext cx="2908175" cy="1025237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PATH TO FUTURE STATE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DE33492-CEA8-DF7A-FAA0-5F7EF57071D2}"/>
              </a:ext>
            </a:extLst>
          </p:cNvPr>
          <p:cNvCxnSpPr/>
          <p:nvPr/>
        </p:nvCxnSpPr>
        <p:spPr>
          <a:xfrm flipV="1">
            <a:off x="1174758" y="1233590"/>
            <a:ext cx="9827491" cy="49998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548D626-E169-1957-2E80-A208FFB9410B}"/>
              </a:ext>
            </a:extLst>
          </p:cNvPr>
          <p:cNvSpPr txBox="1"/>
          <p:nvPr/>
        </p:nvSpPr>
        <p:spPr>
          <a:xfrm>
            <a:off x="7811656" y="6154822"/>
            <a:ext cx="410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200" b="1"/>
              <a:t>Develop future statements to serve as an anchor for strategies and actions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C3594E-28F9-A128-DB31-E117E8C302D3}"/>
              </a:ext>
            </a:extLst>
          </p:cNvPr>
          <p:cNvSpPr txBox="1"/>
          <p:nvPr/>
        </p:nvSpPr>
        <p:spPr>
          <a:xfrm>
            <a:off x="4995469" y="1352614"/>
            <a:ext cx="1722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#3</a:t>
            </a:r>
            <a:r>
              <a:rPr lang="en-US" sz="2000"/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060DD2-9859-75E5-DDEC-4D3CF32E9529}"/>
              </a:ext>
            </a:extLst>
          </p:cNvPr>
          <p:cNvSpPr txBox="1"/>
          <p:nvPr/>
        </p:nvSpPr>
        <p:spPr>
          <a:xfrm>
            <a:off x="4387517" y="1825402"/>
            <a:ext cx="3465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/>
              <a:t>Primary work completed by:  Dec 1st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5E69AC-D979-C981-A19E-10E230A91EED}"/>
              </a:ext>
            </a:extLst>
          </p:cNvPr>
          <p:cNvSpPr txBox="1"/>
          <p:nvPr/>
        </p:nvSpPr>
        <p:spPr>
          <a:xfrm>
            <a:off x="4266093" y="4267402"/>
            <a:ext cx="410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/>
              <a:t>Create </a:t>
            </a:r>
            <a:r>
              <a:rPr lang="en-US" sz="1400" b="1" i="1" u="sng">
                <a:solidFill>
                  <a:srgbClr val="C00000"/>
                </a:solidFill>
              </a:rPr>
              <a:t>strategies, initiatives and action steps </a:t>
            </a:r>
            <a:r>
              <a:rPr lang="en-US" sz="1400" b="1" i="1"/>
              <a:t>to move from current state to future state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C0CB28B-5E8E-DA59-08BB-539CDD1CF5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166" y="126801"/>
            <a:ext cx="1555052" cy="543497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86043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  <p:bldP spid="6" grpId="0"/>
      <p:bldP spid="9" grpId="0"/>
      <p:bldP spid="10" grpId="0"/>
      <p:bldP spid="11" grpId="0"/>
      <p:bldP spid="12" grpId="0"/>
      <p:bldP spid="13" grpId="0" animBg="1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8F313D2-DEA2-E9D2-5E8F-B98492BF2E5D}"/>
              </a:ext>
            </a:extLst>
          </p:cNvPr>
          <p:cNvCxnSpPr>
            <a:cxnSpLocks/>
          </p:cNvCxnSpPr>
          <p:nvPr/>
        </p:nvCxnSpPr>
        <p:spPr>
          <a:xfrm flipV="1">
            <a:off x="1780579" y="2289594"/>
            <a:ext cx="615503" cy="1223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>
            <a:extLst>
              <a:ext uri="{FF2B5EF4-FFF2-40B4-BE49-F238E27FC236}">
                <a16:creationId xmlns:a16="http://schemas.microsoft.com/office/drawing/2014/main" id="{692B61D2-81FD-A22F-32C1-E01A2C765112}"/>
              </a:ext>
            </a:extLst>
          </p:cNvPr>
          <p:cNvSpPr txBox="1"/>
          <p:nvPr/>
        </p:nvSpPr>
        <p:spPr>
          <a:xfrm>
            <a:off x="31800" y="3626"/>
            <a:ext cx="12177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/>
              <a:t>City of La Crosse &amp; La Crosse County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56EE069-1323-F92C-96FB-D3FC3F5593B7}"/>
              </a:ext>
            </a:extLst>
          </p:cNvPr>
          <p:cNvSpPr/>
          <p:nvPr/>
        </p:nvSpPr>
        <p:spPr>
          <a:xfrm>
            <a:off x="31800" y="1706659"/>
            <a:ext cx="1684749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/>
              <a:t>1.  </a:t>
            </a:r>
          </a:p>
          <a:p>
            <a:pPr algn="ctr"/>
            <a:r>
              <a:rPr lang="en-US" sz="1600"/>
              <a:t>Select </a:t>
            </a:r>
          </a:p>
          <a:p>
            <a:pPr algn="ctr"/>
            <a:r>
              <a:rPr lang="en-US" sz="1600"/>
              <a:t>a Design Process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097BC1B-885F-18F5-A6E6-C330AD28BBE6}"/>
              </a:ext>
            </a:extLst>
          </p:cNvPr>
          <p:cNvSpPr/>
          <p:nvPr/>
        </p:nvSpPr>
        <p:spPr>
          <a:xfrm>
            <a:off x="2426430" y="1686582"/>
            <a:ext cx="1923999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2.  </a:t>
            </a:r>
          </a:p>
          <a:p>
            <a:pPr algn="ctr"/>
            <a:r>
              <a:rPr lang="en-US" sz="1600"/>
              <a:t>Create </a:t>
            </a:r>
          </a:p>
          <a:p>
            <a:pPr algn="ctr"/>
            <a:r>
              <a:rPr lang="en-US" sz="1400"/>
              <a:t>a Stakeholder Engagement Blueprint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32CC11E-790D-B34D-3588-D1F8917E53D9}"/>
              </a:ext>
            </a:extLst>
          </p:cNvPr>
          <p:cNvSpPr/>
          <p:nvPr/>
        </p:nvSpPr>
        <p:spPr>
          <a:xfrm>
            <a:off x="5060310" y="1686386"/>
            <a:ext cx="1923999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3.  </a:t>
            </a:r>
          </a:p>
          <a:p>
            <a:pPr algn="ctr"/>
            <a:r>
              <a:rPr lang="en-US" sz="1600"/>
              <a:t>Implement </a:t>
            </a:r>
          </a:p>
          <a:p>
            <a:pPr algn="ctr"/>
            <a:r>
              <a:rPr lang="en-US" sz="1600"/>
              <a:t>Design Process &amp; </a:t>
            </a:r>
            <a:r>
              <a:rPr lang="en-US" sz="1400"/>
              <a:t>Engagement Blueprint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C14BED6-FFF3-9F32-D191-0FBA067EB65E}"/>
              </a:ext>
            </a:extLst>
          </p:cNvPr>
          <p:cNvSpPr/>
          <p:nvPr/>
        </p:nvSpPr>
        <p:spPr>
          <a:xfrm>
            <a:off x="7715205" y="1749041"/>
            <a:ext cx="1923999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4.  </a:t>
            </a:r>
          </a:p>
          <a:p>
            <a:pPr algn="ctr"/>
            <a:r>
              <a:rPr lang="en-US" sz="1600"/>
              <a:t>Draft </a:t>
            </a:r>
          </a:p>
          <a:p>
            <a:pPr algn="ctr"/>
            <a:r>
              <a:rPr lang="en-US" sz="1600"/>
              <a:t>a Written 5-Year Homelessness Response Plan*</a:t>
            </a:r>
            <a:endParaRPr lang="en-US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F60179-80B6-DECD-B2EE-B0652DA8C8C3}"/>
              </a:ext>
            </a:extLst>
          </p:cNvPr>
          <p:cNvSpPr txBox="1"/>
          <p:nvPr/>
        </p:nvSpPr>
        <p:spPr>
          <a:xfrm>
            <a:off x="15942" y="219418"/>
            <a:ext cx="12177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/>
              <a:t>Creating a Long-Term Homelessness Response Plan Covering the City of La Crosse </a:t>
            </a:r>
          </a:p>
        </p:txBody>
      </p:sp>
      <p:pic>
        <p:nvPicPr>
          <p:cNvPr id="11" name="Graphic 10" descr="Checkmark with solid fill">
            <a:extLst>
              <a:ext uri="{FF2B5EF4-FFF2-40B4-BE49-F238E27FC236}">
                <a16:creationId xmlns:a16="http://schemas.microsoft.com/office/drawing/2014/main" id="{E0500C6E-B26A-1869-900E-8501670032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11344" y="1801054"/>
            <a:ext cx="448056" cy="448056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356A775-B6E9-424D-FAB1-4BCA2C2FACA4}"/>
              </a:ext>
            </a:extLst>
          </p:cNvPr>
          <p:cNvCxnSpPr>
            <a:cxnSpLocks/>
          </p:cNvCxnSpPr>
          <p:nvPr/>
        </p:nvCxnSpPr>
        <p:spPr>
          <a:xfrm flipV="1">
            <a:off x="4406437" y="2306270"/>
            <a:ext cx="615503" cy="1223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 descr="Checkmark with solid fill">
            <a:extLst>
              <a:ext uri="{FF2B5EF4-FFF2-40B4-BE49-F238E27FC236}">
                <a16:creationId xmlns:a16="http://schemas.microsoft.com/office/drawing/2014/main" id="{04C12E71-209F-8ECE-5CAC-E479180495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92435" y="1752952"/>
            <a:ext cx="448056" cy="448056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37346EA-F9A7-EB17-CC08-010679DF1AD1}"/>
              </a:ext>
            </a:extLst>
          </p:cNvPr>
          <p:cNvCxnSpPr>
            <a:cxnSpLocks/>
          </p:cNvCxnSpPr>
          <p:nvPr/>
        </p:nvCxnSpPr>
        <p:spPr>
          <a:xfrm flipV="1">
            <a:off x="7058579" y="2305662"/>
            <a:ext cx="615503" cy="1223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DB658A0-B72B-5998-F68C-4CCAD8954B58}"/>
              </a:ext>
            </a:extLst>
          </p:cNvPr>
          <p:cNvSpPr/>
          <p:nvPr/>
        </p:nvSpPr>
        <p:spPr>
          <a:xfrm>
            <a:off x="10390119" y="1767238"/>
            <a:ext cx="1743013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/>
              <a:t>5.  </a:t>
            </a:r>
          </a:p>
          <a:p>
            <a:pPr algn="ctr"/>
            <a:r>
              <a:rPr lang="en-US" sz="1600"/>
              <a:t>Prepare </a:t>
            </a:r>
          </a:p>
          <a:p>
            <a:pPr algn="ctr"/>
            <a:r>
              <a:rPr lang="en-US" sz="1400"/>
              <a:t>a Presentation &amp; Communication Blueprint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BDC63F7-BB4E-8F31-10A9-7C187BCE932B}"/>
              </a:ext>
            </a:extLst>
          </p:cNvPr>
          <p:cNvCxnSpPr>
            <a:cxnSpLocks/>
          </p:cNvCxnSpPr>
          <p:nvPr/>
        </p:nvCxnSpPr>
        <p:spPr>
          <a:xfrm flipV="1">
            <a:off x="9733582" y="2346076"/>
            <a:ext cx="615503" cy="1223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B468BEE-3BE7-15CB-204D-0DA86941E0E5}"/>
              </a:ext>
            </a:extLst>
          </p:cNvPr>
          <p:cNvSpPr txBox="1"/>
          <p:nvPr/>
        </p:nvSpPr>
        <p:spPr>
          <a:xfrm>
            <a:off x="0" y="552243"/>
            <a:ext cx="12177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PLANNING PHASE:  COORDINATION &amp; KEY MILESTONES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CD1C81-5FD6-1E33-2FF3-E5A2BB67FA5A}"/>
              </a:ext>
            </a:extLst>
          </p:cNvPr>
          <p:cNvSpPr txBox="1"/>
          <p:nvPr/>
        </p:nvSpPr>
        <p:spPr>
          <a:xfrm>
            <a:off x="0" y="1100511"/>
            <a:ext cx="121770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/>
              <a:t>Key Milestones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CDE1A9-545C-61D1-FA70-0CAA492476A4}"/>
              </a:ext>
            </a:extLst>
          </p:cNvPr>
          <p:cNvSpPr txBox="1"/>
          <p:nvPr/>
        </p:nvSpPr>
        <p:spPr>
          <a:xfrm>
            <a:off x="0" y="3095921"/>
            <a:ext cx="121770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/>
              <a:t>Coordination </a:t>
            </a:r>
          </a:p>
        </p:txBody>
      </p:sp>
      <p:graphicFrame>
        <p:nvGraphicFramePr>
          <p:cNvPr id="2" name="Table 11">
            <a:extLst>
              <a:ext uri="{FF2B5EF4-FFF2-40B4-BE49-F238E27FC236}">
                <a16:creationId xmlns:a16="http://schemas.microsoft.com/office/drawing/2014/main" id="{D0E6413F-DD0B-E08F-5809-858D0F62CCB2}"/>
              </a:ext>
            </a:extLst>
          </p:cNvPr>
          <p:cNvGraphicFramePr>
            <a:graphicFrameLocks noGrp="1"/>
          </p:cNvGraphicFramePr>
          <p:nvPr/>
        </p:nvGraphicFramePr>
        <p:xfrm>
          <a:off x="3043191" y="3526723"/>
          <a:ext cx="5780444" cy="3289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7640">
                  <a:extLst>
                    <a:ext uri="{9D8B030D-6E8A-4147-A177-3AD203B41FA5}">
                      <a16:colId xmlns:a16="http://schemas.microsoft.com/office/drawing/2014/main" val="1089825007"/>
                    </a:ext>
                  </a:extLst>
                </a:gridCol>
                <a:gridCol w="4152804">
                  <a:extLst>
                    <a:ext uri="{9D8B030D-6E8A-4147-A177-3AD203B41FA5}">
                      <a16:colId xmlns:a16="http://schemas.microsoft.com/office/drawing/2014/main" val="2627850685"/>
                    </a:ext>
                  </a:extLst>
                </a:gridCol>
              </a:tblGrid>
              <a:tr h="605531">
                <a:tc gridSpan="2">
                  <a:txBody>
                    <a:bodyPr/>
                    <a:lstStyle/>
                    <a:p>
                      <a:pPr algn="ctr"/>
                      <a:r>
                        <a:rPr lang="en-US"/>
                        <a:t>City / County</a:t>
                      </a:r>
                    </a:p>
                    <a:p>
                      <a:pPr algn="ctr"/>
                      <a:r>
                        <a:rPr lang="en-US" u="sng"/>
                        <a:t>Coordinating Team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/>
                        <a:t>City / County</a:t>
                      </a:r>
                    </a:p>
                    <a:p>
                      <a:pPr algn="ctr"/>
                      <a:r>
                        <a:rPr lang="en-US" u="sng"/>
                        <a:t>Coordinating Team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848733"/>
                  </a:ext>
                </a:extLst>
              </a:tr>
              <a:tr h="865044">
                <a:tc>
                  <a:txBody>
                    <a:bodyPr/>
                    <a:lstStyle/>
                    <a:p>
                      <a:r>
                        <a:rPr lang="en-US" sz="1200" b="0"/>
                        <a:t>PARTICIPANTS: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Brian Sampson           Alexia Krause</a:t>
                      </a:r>
                    </a:p>
                    <a:p>
                      <a:r>
                        <a:rPr lang="en-US"/>
                        <a:t>Andrea Trane              Isaac Hoffman</a:t>
                      </a:r>
                    </a:p>
                    <a:p>
                      <a:r>
                        <a:rPr lang="en-US"/>
                        <a:t>Jason Witt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634121"/>
                  </a:ext>
                </a:extLst>
              </a:tr>
              <a:tr h="490192">
                <a:tc>
                  <a:txBody>
                    <a:bodyPr/>
                    <a:lstStyle/>
                    <a:p>
                      <a:r>
                        <a:rPr lang="en-US" sz="1200"/>
                        <a:t>RESOURCES: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Project Management:         John Parshall</a:t>
                      </a:r>
                    </a:p>
                    <a:p>
                      <a:r>
                        <a:rPr lang="en-US" sz="1400"/>
                        <a:t>Fiscal Mapping / Analysis:  Jen Vote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075466"/>
                  </a:ext>
                </a:extLst>
              </a:tr>
              <a:tr h="1216750">
                <a:tc>
                  <a:txBody>
                    <a:bodyPr/>
                    <a:lstStyle/>
                    <a:p>
                      <a:r>
                        <a:rPr lang="en-US" sz="1200"/>
                        <a:t>SCOPE: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- Create &amp; Oversee Project Management Plan</a:t>
                      </a:r>
                    </a:p>
                    <a:p>
                      <a:r>
                        <a:rPr lang="en-US" sz="1400"/>
                        <a:t>- Coordinate Ongoing Workstreams</a:t>
                      </a:r>
                    </a:p>
                    <a:p>
                      <a:r>
                        <a:rPr lang="en-US" sz="1400"/>
                        <a:t>- Troubleshoot Day to Day Issues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/>
                        <a:t>-  Finalize homeless response plan and advance it to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/>
                        <a:t>    the Mayor &amp; County Administrator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059522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E0E59F6D-8E88-93A4-70BF-4EFF32D705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166" y="126801"/>
            <a:ext cx="1555052" cy="543497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A947C6F-F53B-4A2D-8712-11A356AF26B3}"/>
              </a:ext>
            </a:extLst>
          </p:cNvPr>
          <p:cNvSpPr txBox="1"/>
          <p:nvPr/>
        </p:nvSpPr>
        <p:spPr>
          <a:xfrm>
            <a:off x="8908866" y="6053807"/>
            <a:ext cx="32242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/>
              <a:t>* To include recommendations with   regards to financing </a:t>
            </a:r>
          </a:p>
        </p:txBody>
      </p:sp>
    </p:spTree>
    <p:extLst>
      <p:ext uri="{BB962C8B-B14F-4D97-AF65-F5344CB8AC3E}">
        <p14:creationId xmlns:p14="http://schemas.microsoft.com/office/powerpoint/2010/main" val="21868749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Box 170">
            <a:extLst>
              <a:ext uri="{FF2B5EF4-FFF2-40B4-BE49-F238E27FC236}">
                <a16:creationId xmlns:a16="http://schemas.microsoft.com/office/drawing/2014/main" id="{692B61D2-81FD-A22F-32C1-E01A2C765112}"/>
              </a:ext>
            </a:extLst>
          </p:cNvPr>
          <p:cNvSpPr txBox="1"/>
          <p:nvPr/>
        </p:nvSpPr>
        <p:spPr>
          <a:xfrm>
            <a:off x="31800" y="3626"/>
            <a:ext cx="12177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/>
              <a:t>City of La Crosse &amp; La Crosse County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F60179-80B6-DECD-B2EE-B0652DA8C8C3}"/>
              </a:ext>
            </a:extLst>
          </p:cNvPr>
          <p:cNvSpPr txBox="1"/>
          <p:nvPr/>
        </p:nvSpPr>
        <p:spPr>
          <a:xfrm>
            <a:off x="99069" y="145544"/>
            <a:ext cx="12177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/>
              <a:t>Creating a Long-Term Homelessness Response Plan Covering the City of La Crosse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468BEE-3BE7-15CB-204D-0DA86941E0E5}"/>
              </a:ext>
            </a:extLst>
          </p:cNvPr>
          <p:cNvSpPr txBox="1"/>
          <p:nvPr/>
        </p:nvSpPr>
        <p:spPr>
          <a:xfrm>
            <a:off x="99069" y="351330"/>
            <a:ext cx="12177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STAKEHOLDER ENGAGEMENT BLUEPRINT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B9D075-D3F6-4DFC-6044-3B4EE4256522}"/>
              </a:ext>
            </a:extLst>
          </p:cNvPr>
          <p:cNvCxnSpPr/>
          <p:nvPr/>
        </p:nvCxnSpPr>
        <p:spPr>
          <a:xfrm flipV="1">
            <a:off x="1103737" y="951034"/>
            <a:ext cx="9827491" cy="49998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A28F52F-BA64-1CCD-B03F-D9963B52E4A5}"/>
              </a:ext>
            </a:extLst>
          </p:cNvPr>
          <p:cNvSpPr txBox="1"/>
          <p:nvPr/>
        </p:nvSpPr>
        <p:spPr>
          <a:xfrm>
            <a:off x="-71023" y="4768234"/>
            <a:ext cx="1217701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STAKEHOLDER GROUPS</a:t>
            </a:r>
          </a:p>
          <a:p>
            <a:pPr algn="ctr"/>
            <a:r>
              <a:rPr lang="en-US" sz="1400"/>
              <a:t>(At least one outreach before December 31</a:t>
            </a:r>
            <a:r>
              <a:rPr lang="en-US" sz="1400" baseline="30000"/>
              <a:t>st</a:t>
            </a:r>
            <a:r>
              <a:rPr lang="en-US" sz="1400"/>
              <a:t>) </a:t>
            </a:r>
          </a:p>
        </p:txBody>
      </p:sp>
      <p:sp>
        <p:nvSpPr>
          <p:cNvPr id="21" name="Flowchart: Decision 20">
            <a:extLst>
              <a:ext uri="{FF2B5EF4-FFF2-40B4-BE49-F238E27FC236}">
                <a16:creationId xmlns:a16="http://schemas.microsoft.com/office/drawing/2014/main" id="{9D9FEDB2-E6F7-1BD2-B62D-2FBF19509BB6}"/>
              </a:ext>
            </a:extLst>
          </p:cNvPr>
          <p:cNvSpPr/>
          <p:nvPr/>
        </p:nvSpPr>
        <p:spPr>
          <a:xfrm>
            <a:off x="7478130" y="3740612"/>
            <a:ext cx="2263366" cy="1276539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Coordinating</a:t>
            </a:r>
          </a:p>
          <a:p>
            <a:pPr algn="ctr"/>
            <a:r>
              <a:rPr lang="en-US" sz="1400"/>
              <a:t>Team</a:t>
            </a:r>
          </a:p>
        </p:txBody>
      </p:sp>
      <p:sp>
        <p:nvSpPr>
          <p:cNvPr id="22" name="Flowchart: Decision 21">
            <a:extLst>
              <a:ext uri="{FF2B5EF4-FFF2-40B4-BE49-F238E27FC236}">
                <a16:creationId xmlns:a16="http://schemas.microsoft.com/office/drawing/2014/main" id="{484E0657-D24E-6CC9-EECA-58EC8AD886B0}"/>
              </a:ext>
            </a:extLst>
          </p:cNvPr>
          <p:cNvSpPr/>
          <p:nvPr/>
        </p:nvSpPr>
        <p:spPr>
          <a:xfrm>
            <a:off x="7467818" y="1561484"/>
            <a:ext cx="2263366" cy="1276539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Lived Experience</a:t>
            </a:r>
          </a:p>
          <a:p>
            <a:pPr algn="ctr"/>
            <a:r>
              <a:rPr lang="en-US" sz="1600"/>
              <a:t>Team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F5FD97F-C302-BDEC-DB36-C67B967C5BDC}"/>
              </a:ext>
            </a:extLst>
          </p:cNvPr>
          <p:cNvSpPr>
            <a:spLocks noChangeAspect="1"/>
          </p:cNvSpPr>
          <p:nvPr/>
        </p:nvSpPr>
        <p:spPr>
          <a:xfrm>
            <a:off x="10480614" y="4209303"/>
            <a:ext cx="1590675" cy="1276539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Coulee CoC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C2788B-7F62-4B20-77D3-B2CB887B677B}"/>
              </a:ext>
            </a:extLst>
          </p:cNvPr>
          <p:cNvSpPr txBox="1"/>
          <p:nvPr/>
        </p:nvSpPr>
        <p:spPr>
          <a:xfrm>
            <a:off x="2508105" y="1088876"/>
            <a:ext cx="41813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CORE SYSTEM WORK TEAMS</a:t>
            </a:r>
          </a:p>
          <a:p>
            <a:pPr algn="ctr"/>
            <a:r>
              <a:rPr lang="en-US" sz="1400" dirty="0"/>
              <a:t>(Three engagement sessions prior to December 1</a:t>
            </a:r>
            <a:r>
              <a:rPr lang="en-US" sz="1400" baseline="30000" dirty="0"/>
              <a:t>st</a:t>
            </a:r>
            <a:r>
              <a:rPr lang="en-US" sz="1400" dirty="0"/>
              <a:t>)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57A87FF-1114-B124-8003-9B1DF6D2611E}"/>
              </a:ext>
            </a:extLst>
          </p:cNvPr>
          <p:cNvSpPr>
            <a:spLocks noChangeAspect="1"/>
          </p:cNvSpPr>
          <p:nvPr/>
        </p:nvSpPr>
        <p:spPr>
          <a:xfrm>
            <a:off x="10480614" y="5565253"/>
            <a:ext cx="1590675" cy="1276539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Faith Groups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B828058-CAAE-293D-EF86-8EADFDF3B100}"/>
              </a:ext>
            </a:extLst>
          </p:cNvPr>
          <p:cNvCxnSpPr/>
          <p:nvPr/>
        </p:nvCxnSpPr>
        <p:spPr>
          <a:xfrm>
            <a:off x="4046476" y="5383787"/>
            <a:ext cx="3695700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A7E1D17-CA13-7086-EA12-2E202566F367}"/>
              </a:ext>
            </a:extLst>
          </p:cNvPr>
          <p:cNvCxnSpPr/>
          <p:nvPr/>
        </p:nvCxnSpPr>
        <p:spPr>
          <a:xfrm>
            <a:off x="2750938" y="1733055"/>
            <a:ext cx="3695700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D989B565-4A72-B6E6-4706-9E3DD14BE400}"/>
              </a:ext>
            </a:extLst>
          </p:cNvPr>
          <p:cNvSpPr>
            <a:spLocks noChangeAspect="1"/>
          </p:cNvSpPr>
          <p:nvPr/>
        </p:nvSpPr>
        <p:spPr>
          <a:xfrm>
            <a:off x="5324967" y="5519419"/>
            <a:ext cx="1590675" cy="1276539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Funders</a:t>
            </a:r>
          </a:p>
        </p:txBody>
      </p: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98006AA6-B712-FB55-9AA4-AD7E328633FE}"/>
              </a:ext>
            </a:extLst>
          </p:cNvPr>
          <p:cNvCxnSpPr>
            <a:cxnSpLocks/>
          </p:cNvCxnSpPr>
          <p:nvPr/>
        </p:nvCxnSpPr>
        <p:spPr>
          <a:xfrm>
            <a:off x="8599501" y="3079888"/>
            <a:ext cx="0" cy="485700"/>
          </a:xfrm>
          <a:prstGeom prst="straightConnector1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B2F38E4E-EB31-A092-86C3-7313A9450152}"/>
              </a:ext>
            </a:extLst>
          </p:cNvPr>
          <p:cNvCxnSpPr>
            <a:cxnSpLocks/>
          </p:cNvCxnSpPr>
          <p:nvPr/>
        </p:nvCxnSpPr>
        <p:spPr>
          <a:xfrm flipV="1">
            <a:off x="9347200" y="2933700"/>
            <a:ext cx="1133414" cy="93633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>
            <a:extLst>
              <a:ext uri="{FF2B5EF4-FFF2-40B4-BE49-F238E27FC236}">
                <a16:creationId xmlns:a16="http://schemas.microsoft.com/office/drawing/2014/main" id="{2E8D7EF4-055D-EF2A-16F2-F7D95D9C5D16}"/>
              </a:ext>
            </a:extLst>
          </p:cNvPr>
          <p:cNvSpPr txBox="1"/>
          <p:nvPr/>
        </p:nvSpPr>
        <p:spPr>
          <a:xfrm>
            <a:off x="10372438" y="2248891"/>
            <a:ext cx="1733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/>
              <a:t>Final Plan &amp; Recommendations to Mayor and County Administrator</a:t>
            </a:r>
          </a:p>
        </p:txBody>
      </p: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31383E86-6A9E-0EBD-EFE1-C75A2F1E9CF5}"/>
              </a:ext>
            </a:extLst>
          </p:cNvPr>
          <p:cNvCxnSpPr>
            <a:cxnSpLocks/>
          </p:cNvCxnSpPr>
          <p:nvPr/>
        </p:nvCxnSpPr>
        <p:spPr>
          <a:xfrm flipV="1">
            <a:off x="6187574" y="4498452"/>
            <a:ext cx="1171146" cy="213221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ctangle: Rounded Corners 174">
            <a:extLst>
              <a:ext uri="{FF2B5EF4-FFF2-40B4-BE49-F238E27FC236}">
                <a16:creationId xmlns:a16="http://schemas.microsoft.com/office/drawing/2014/main" id="{E914EA96-481A-4896-7CE5-6B81C9685926}"/>
              </a:ext>
            </a:extLst>
          </p:cNvPr>
          <p:cNvSpPr/>
          <p:nvPr/>
        </p:nvSpPr>
        <p:spPr>
          <a:xfrm>
            <a:off x="3501816" y="1845955"/>
            <a:ext cx="1914523" cy="7673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Prevention</a:t>
            </a:r>
          </a:p>
        </p:txBody>
      </p:sp>
      <p:sp>
        <p:nvSpPr>
          <p:cNvPr id="176" name="Rectangle: Rounded Corners 175">
            <a:extLst>
              <a:ext uri="{FF2B5EF4-FFF2-40B4-BE49-F238E27FC236}">
                <a16:creationId xmlns:a16="http://schemas.microsoft.com/office/drawing/2014/main" id="{192E8EAD-BD76-BCCC-AE26-BB2AE42E3642}"/>
              </a:ext>
            </a:extLst>
          </p:cNvPr>
          <p:cNvSpPr/>
          <p:nvPr/>
        </p:nvSpPr>
        <p:spPr>
          <a:xfrm>
            <a:off x="3487424" y="2893362"/>
            <a:ext cx="1914523" cy="7673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Crisis Response</a:t>
            </a:r>
            <a:endParaRPr lang="en-US" dirty="0"/>
          </a:p>
        </p:txBody>
      </p:sp>
      <p:sp>
        <p:nvSpPr>
          <p:cNvPr id="177" name="Rectangle: Rounded Corners 176">
            <a:extLst>
              <a:ext uri="{FF2B5EF4-FFF2-40B4-BE49-F238E27FC236}">
                <a16:creationId xmlns:a16="http://schemas.microsoft.com/office/drawing/2014/main" id="{8556D8B1-974F-5D69-00AA-F74C52D6330C}"/>
              </a:ext>
            </a:extLst>
          </p:cNvPr>
          <p:cNvSpPr/>
          <p:nvPr/>
        </p:nvSpPr>
        <p:spPr>
          <a:xfrm>
            <a:off x="3487423" y="3979710"/>
            <a:ext cx="1914523" cy="7673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Outflow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687ECBB-9A23-23EC-B390-F7E36EB30BAD}"/>
              </a:ext>
            </a:extLst>
          </p:cNvPr>
          <p:cNvSpPr>
            <a:spLocks noChangeAspect="1"/>
          </p:cNvSpPr>
          <p:nvPr/>
        </p:nvSpPr>
        <p:spPr>
          <a:xfrm>
            <a:off x="83344" y="4209302"/>
            <a:ext cx="1590675" cy="1276539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Wrap Around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Services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9C3B5FA-2D67-43EA-3259-8B8497AA20A4}"/>
              </a:ext>
            </a:extLst>
          </p:cNvPr>
          <p:cNvSpPr>
            <a:spLocks noChangeAspect="1"/>
          </p:cNvSpPr>
          <p:nvPr/>
        </p:nvSpPr>
        <p:spPr>
          <a:xfrm>
            <a:off x="57340" y="5546890"/>
            <a:ext cx="1590675" cy="1276539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Public / Community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50F6A1E-EDDB-0DEF-3F15-461C3F394969}"/>
              </a:ext>
            </a:extLst>
          </p:cNvPr>
          <p:cNvSpPr>
            <a:spLocks noChangeAspect="1"/>
          </p:cNvSpPr>
          <p:nvPr/>
        </p:nvSpPr>
        <p:spPr>
          <a:xfrm>
            <a:off x="7019138" y="5544068"/>
            <a:ext cx="1590675" cy="1276539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Currently Homeless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E84B46A-6352-5FC7-07B8-11B2F5BF946C}"/>
              </a:ext>
            </a:extLst>
          </p:cNvPr>
          <p:cNvSpPr>
            <a:spLocks noChangeAspect="1"/>
          </p:cNvSpPr>
          <p:nvPr/>
        </p:nvSpPr>
        <p:spPr>
          <a:xfrm>
            <a:off x="3535685" y="5537584"/>
            <a:ext cx="1590675" cy="1276539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County &amp; City Services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320B6E0-1FD5-6726-AE96-1334FC28F21D}"/>
              </a:ext>
            </a:extLst>
          </p:cNvPr>
          <p:cNvSpPr>
            <a:spLocks noChangeAspect="1"/>
          </p:cNvSpPr>
          <p:nvPr/>
        </p:nvSpPr>
        <p:spPr>
          <a:xfrm>
            <a:off x="1789108" y="5519418"/>
            <a:ext cx="1590675" cy="1276539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Homelessness</a:t>
            </a:r>
            <a:r>
              <a:rPr lang="en-US" sz="1400">
                <a:solidFill>
                  <a:schemeClr val="tx1"/>
                </a:solidFill>
              </a:rPr>
              <a:t> Agency Leadership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CEF4B80-C957-739E-456F-5D0293771058}"/>
              </a:ext>
            </a:extLst>
          </p:cNvPr>
          <p:cNvSpPr>
            <a:spLocks noChangeAspect="1"/>
          </p:cNvSpPr>
          <p:nvPr/>
        </p:nvSpPr>
        <p:spPr>
          <a:xfrm>
            <a:off x="8749876" y="5546890"/>
            <a:ext cx="1590675" cy="1276539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Business</a:t>
            </a:r>
          </a:p>
          <a:p>
            <a:pPr algn="ctr"/>
            <a:r>
              <a:rPr lang="en-US" sz="1400">
                <a:solidFill>
                  <a:schemeClr val="tx1"/>
                </a:solidFill>
              </a:rPr>
              <a:t>Community</a:t>
            </a: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7AD03D79-4A4C-9C61-EB65-1671676CFC71}"/>
              </a:ext>
            </a:extLst>
          </p:cNvPr>
          <p:cNvSpPr/>
          <p:nvPr/>
        </p:nvSpPr>
        <p:spPr>
          <a:xfrm>
            <a:off x="5620550" y="2278788"/>
            <a:ext cx="677119" cy="2169200"/>
          </a:xfrm>
          <a:prstGeom prst="righ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75A99A-3B03-E723-5B74-5071C22526EE}"/>
              </a:ext>
            </a:extLst>
          </p:cNvPr>
          <p:cNvSpPr txBox="1"/>
          <p:nvPr/>
        </p:nvSpPr>
        <p:spPr>
          <a:xfrm>
            <a:off x="130377" y="2143021"/>
            <a:ext cx="30413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>
                <a:solidFill>
                  <a:srgbClr val="C00000"/>
                </a:solidFill>
              </a:rPr>
              <a:t>GOALS</a:t>
            </a:r>
            <a:r>
              <a:rPr lang="en-US" sz="1600">
                <a:solidFill>
                  <a:srgbClr val="C00000"/>
                </a:solidFill>
              </a:rPr>
              <a:t>:</a:t>
            </a:r>
          </a:p>
          <a:p>
            <a:r>
              <a:rPr lang="en-US" sz="1600">
                <a:solidFill>
                  <a:srgbClr val="C00000"/>
                </a:solidFill>
              </a:rPr>
              <a:t>1.    Opportunity for contribution</a:t>
            </a:r>
          </a:p>
          <a:p>
            <a:pPr marL="342900" indent="-342900">
              <a:buAutoNum type="arabicPeriod" startAt="2"/>
            </a:pPr>
            <a:r>
              <a:rPr lang="en-US" sz="1600">
                <a:solidFill>
                  <a:srgbClr val="C00000"/>
                </a:solidFill>
              </a:rPr>
              <a:t>Valued contributions</a:t>
            </a:r>
          </a:p>
          <a:p>
            <a:pPr marL="342900" indent="-342900">
              <a:buAutoNum type="arabicPeriod" startAt="2"/>
            </a:pPr>
            <a:r>
              <a:rPr lang="en-US" sz="1600">
                <a:solidFill>
                  <a:srgbClr val="C00000"/>
                </a:solidFill>
              </a:rPr>
              <a:t>Transparency</a:t>
            </a:r>
          </a:p>
          <a:p>
            <a:pPr marL="342900" indent="-342900">
              <a:buAutoNum type="arabicPeriod" startAt="2"/>
            </a:pPr>
            <a:r>
              <a:rPr lang="en-US" sz="1600">
                <a:solidFill>
                  <a:srgbClr val="C00000"/>
                </a:solidFill>
              </a:rPr>
              <a:t>Efficiency</a:t>
            </a:r>
          </a:p>
          <a:p>
            <a:pPr marL="342900" indent="-342900">
              <a:buAutoNum type="arabicPeriod" startAt="2"/>
            </a:pPr>
            <a:r>
              <a:rPr lang="en-US" sz="1600">
                <a:solidFill>
                  <a:srgbClr val="C00000"/>
                </a:solidFill>
              </a:rPr>
              <a:t>Concrete, actionable result</a:t>
            </a:r>
          </a:p>
          <a:p>
            <a:endParaRPr lang="en-US" sz="1600">
              <a:solidFill>
                <a:srgbClr val="C00000"/>
              </a:solidFill>
            </a:endParaRPr>
          </a:p>
          <a:p>
            <a:pPr marL="342900" indent="-342900" algn="ctr">
              <a:buAutoNum type="arabicPeriod"/>
            </a:pPr>
            <a:endParaRPr lang="en-US" sz="14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278936-12F4-D55B-413A-D800A6388680}"/>
              </a:ext>
            </a:extLst>
          </p:cNvPr>
          <p:cNvSpPr>
            <a:spLocks noChangeAspect="1"/>
          </p:cNvSpPr>
          <p:nvPr/>
        </p:nvSpPr>
        <p:spPr>
          <a:xfrm>
            <a:off x="1785262" y="4152894"/>
            <a:ext cx="1590675" cy="1276539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Housing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8D19BDB-8069-DAC8-6461-800100E092A0}"/>
              </a:ext>
            </a:extLst>
          </p:cNvPr>
          <p:cNvCxnSpPr/>
          <p:nvPr/>
        </p:nvCxnSpPr>
        <p:spPr>
          <a:xfrm>
            <a:off x="6446638" y="3347016"/>
            <a:ext cx="1897990" cy="0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31892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2" grpId="0" animBg="1"/>
      <p:bldP spid="23" grpId="0" animBg="1"/>
      <p:bldP spid="26" grpId="0"/>
      <p:bldP spid="27" grpId="0" animBg="1"/>
      <p:bldP spid="31" grpId="0" animBg="1"/>
      <p:bldP spid="170" grpId="0"/>
      <p:bldP spid="175" grpId="0" animBg="1"/>
      <p:bldP spid="176" grpId="0" animBg="1"/>
      <p:bldP spid="177" grpId="0" animBg="1"/>
      <p:bldP spid="2" grpId="0" animBg="1"/>
      <p:bldP spid="3" grpId="0" animBg="1"/>
      <p:bldP spid="4" grpId="0" animBg="1"/>
      <p:bldP spid="5" grpId="0" animBg="1"/>
      <p:bldP spid="6" grpId="0" animBg="1"/>
      <p:bldP spid="9" grpId="0" animBg="1"/>
      <p:bldP spid="10" grpId="0" animBg="1"/>
      <p:bldP spid="17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8F313D2-DEA2-E9D2-5E8F-B98492BF2E5D}"/>
              </a:ext>
            </a:extLst>
          </p:cNvPr>
          <p:cNvCxnSpPr>
            <a:cxnSpLocks/>
          </p:cNvCxnSpPr>
          <p:nvPr/>
        </p:nvCxnSpPr>
        <p:spPr>
          <a:xfrm flipV="1">
            <a:off x="1780579" y="2289594"/>
            <a:ext cx="615503" cy="1223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>
            <a:extLst>
              <a:ext uri="{FF2B5EF4-FFF2-40B4-BE49-F238E27FC236}">
                <a16:creationId xmlns:a16="http://schemas.microsoft.com/office/drawing/2014/main" id="{692B61D2-81FD-A22F-32C1-E01A2C765112}"/>
              </a:ext>
            </a:extLst>
          </p:cNvPr>
          <p:cNvSpPr txBox="1"/>
          <p:nvPr/>
        </p:nvSpPr>
        <p:spPr>
          <a:xfrm>
            <a:off x="31800" y="3626"/>
            <a:ext cx="12177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/>
              <a:t>City of La Crosse &amp; La Crosse County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56EE069-1323-F92C-96FB-D3FC3F5593B7}"/>
              </a:ext>
            </a:extLst>
          </p:cNvPr>
          <p:cNvSpPr/>
          <p:nvPr/>
        </p:nvSpPr>
        <p:spPr>
          <a:xfrm>
            <a:off x="31800" y="1706659"/>
            <a:ext cx="1684749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/>
              <a:t>1.  </a:t>
            </a:r>
          </a:p>
          <a:p>
            <a:pPr algn="ctr"/>
            <a:r>
              <a:rPr lang="en-US" sz="1600"/>
              <a:t>Select </a:t>
            </a:r>
          </a:p>
          <a:p>
            <a:pPr algn="ctr"/>
            <a:r>
              <a:rPr lang="en-US" sz="1600"/>
              <a:t>a Design Process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097BC1B-885F-18F5-A6E6-C330AD28BBE6}"/>
              </a:ext>
            </a:extLst>
          </p:cNvPr>
          <p:cNvSpPr/>
          <p:nvPr/>
        </p:nvSpPr>
        <p:spPr>
          <a:xfrm>
            <a:off x="2426430" y="1686582"/>
            <a:ext cx="1923999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2.  </a:t>
            </a:r>
          </a:p>
          <a:p>
            <a:pPr algn="ctr"/>
            <a:r>
              <a:rPr lang="en-US" sz="1600"/>
              <a:t>Create </a:t>
            </a:r>
          </a:p>
          <a:p>
            <a:pPr algn="ctr"/>
            <a:r>
              <a:rPr lang="en-US" sz="1400"/>
              <a:t>a Stakeholder Engagement Blueprint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32CC11E-790D-B34D-3588-D1F8917E53D9}"/>
              </a:ext>
            </a:extLst>
          </p:cNvPr>
          <p:cNvSpPr/>
          <p:nvPr/>
        </p:nvSpPr>
        <p:spPr>
          <a:xfrm>
            <a:off x="5060310" y="1686386"/>
            <a:ext cx="1923999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3.  </a:t>
            </a:r>
          </a:p>
          <a:p>
            <a:pPr algn="ctr"/>
            <a:r>
              <a:rPr lang="en-US" sz="1600"/>
              <a:t>Implement </a:t>
            </a:r>
          </a:p>
          <a:p>
            <a:pPr algn="ctr"/>
            <a:r>
              <a:rPr lang="en-US" sz="1600"/>
              <a:t>Design Process &amp; </a:t>
            </a:r>
            <a:r>
              <a:rPr lang="en-US" sz="1400"/>
              <a:t>Engagement Blueprint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C14BED6-FFF3-9F32-D191-0FBA067EB65E}"/>
              </a:ext>
            </a:extLst>
          </p:cNvPr>
          <p:cNvSpPr/>
          <p:nvPr/>
        </p:nvSpPr>
        <p:spPr>
          <a:xfrm>
            <a:off x="7715205" y="1749041"/>
            <a:ext cx="1923999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4.  </a:t>
            </a:r>
          </a:p>
          <a:p>
            <a:pPr algn="ctr"/>
            <a:r>
              <a:rPr lang="en-US" sz="1600"/>
              <a:t>Draft </a:t>
            </a:r>
          </a:p>
          <a:p>
            <a:pPr algn="ctr"/>
            <a:r>
              <a:rPr lang="en-US" sz="1600"/>
              <a:t>a Written 5-Year Homelessness Response Plan*</a:t>
            </a:r>
            <a:endParaRPr lang="en-US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F60179-80B6-DECD-B2EE-B0652DA8C8C3}"/>
              </a:ext>
            </a:extLst>
          </p:cNvPr>
          <p:cNvSpPr txBox="1"/>
          <p:nvPr/>
        </p:nvSpPr>
        <p:spPr>
          <a:xfrm>
            <a:off x="15942" y="219418"/>
            <a:ext cx="12177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/>
              <a:t>Creating a Long-Term Homelessness Response Plan Covering the City of La Crosse </a:t>
            </a:r>
          </a:p>
        </p:txBody>
      </p:sp>
      <p:pic>
        <p:nvPicPr>
          <p:cNvPr id="11" name="Graphic 10" descr="Checkmark with solid fill">
            <a:extLst>
              <a:ext uri="{FF2B5EF4-FFF2-40B4-BE49-F238E27FC236}">
                <a16:creationId xmlns:a16="http://schemas.microsoft.com/office/drawing/2014/main" id="{E0500C6E-B26A-1869-900E-8501670032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11344" y="1801054"/>
            <a:ext cx="448056" cy="448056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356A775-B6E9-424D-FAB1-4BCA2C2FACA4}"/>
              </a:ext>
            </a:extLst>
          </p:cNvPr>
          <p:cNvCxnSpPr>
            <a:cxnSpLocks/>
          </p:cNvCxnSpPr>
          <p:nvPr/>
        </p:nvCxnSpPr>
        <p:spPr>
          <a:xfrm flipV="1">
            <a:off x="4406437" y="2306270"/>
            <a:ext cx="615503" cy="1223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 descr="Checkmark with solid fill">
            <a:extLst>
              <a:ext uri="{FF2B5EF4-FFF2-40B4-BE49-F238E27FC236}">
                <a16:creationId xmlns:a16="http://schemas.microsoft.com/office/drawing/2014/main" id="{04C12E71-209F-8ECE-5CAC-E479180495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92435" y="1752952"/>
            <a:ext cx="448056" cy="448056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37346EA-F9A7-EB17-CC08-010679DF1AD1}"/>
              </a:ext>
            </a:extLst>
          </p:cNvPr>
          <p:cNvCxnSpPr>
            <a:cxnSpLocks/>
          </p:cNvCxnSpPr>
          <p:nvPr/>
        </p:nvCxnSpPr>
        <p:spPr>
          <a:xfrm flipV="1">
            <a:off x="7058579" y="2305662"/>
            <a:ext cx="615503" cy="1223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DB658A0-B72B-5998-F68C-4CCAD8954B58}"/>
              </a:ext>
            </a:extLst>
          </p:cNvPr>
          <p:cNvSpPr/>
          <p:nvPr/>
        </p:nvSpPr>
        <p:spPr>
          <a:xfrm>
            <a:off x="10390119" y="1767238"/>
            <a:ext cx="1743013" cy="12025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/>
              <a:t>5.  </a:t>
            </a:r>
          </a:p>
          <a:p>
            <a:pPr algn="ctr"/>
            <a:r>
              <a:rPr lang="en-US" sz="1600"/>
              <a:t>Prepare </a:t>
            </a:r>
          </a:p>
          <a:p>
            <a:pPr algn="ctr"/>
            <a:r>
              <a:rPr lang="en-US" sz="1400"/>
              <a:t>a Presentation &amp; Communication Blueprint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BDC63F7-BB4E-8F31-10A9-7C187BCE932B}"/>
              </a:ext>
            </a:extLst>
          </p:cNvPr>
          <p:cNvCxnSpPr>
            <a:cxnSpLocks/>
          </p:cNvCxnSpPr>
          <p:nvPr/>
        </p:nvCxnSpPr>
        <p:spPr>
          <a:xfrm flipV="1">
            <a:off x="9733582" y="2346076"/>
            <a:ext cx="615503" cy="1223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1B4882B-F0E9-9775-C85F-059A83E3C3F9}"/>
              </a:ext>
            </a:extLst>
          </p:cNvPr>
          <p:cNvSpPr txBox="1"/>
          <p:nvPr/>
        </p:nvSpPr>
        <p:spPr>
          <a:xfrm>
            <a:off x="6127376" y="1764180"/>
            <a:ext cx="895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6">
                    <a:lumMod val="60000"/>
                    <a:lumOff val="40000"/>
                  </a:schemeClr>
                </a:solidFill>
              </a:rPr>
              <a:t>Started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468BEE-3BE7-15CB-204D-0DA86941E0E5}"/>
              </a:ext>
            </a:extLst>
          </p:cNvPr>
          <p:cNvSpPr txBox="1"/>
          <p:nvPr/>
        </p:nvSpPr>
        <p:spPr>
          <a:xfrm>
            <a:off x="0" y="552243"/>
            <a:ext cx="12177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PLANNING PHASE:  COORDINATION &amp; KEY MILESTONES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CD1C81-5FD6-1E33-2FF3-E5A2BB67FA5A}"/>
              </a:ext>
            </a:extLst>
          </p:cNvPr>
          <p:cNvSpPr txBox="1"/>
          <p:nvPr/>
        </p:nvSpPr>
        <p:spPr>
          <a:xfrm>
            <a:off x="0" y="1100511"/>
            <a:ext cx="121770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/>
              <a:t>Key Milestones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CDE1A9-545C-61D1-FA70-0CAA492476A4}"/>
              </a:ext>
            </a:extLst>
          </p:cNvPr>
          <p:cNvSpPr txBox="1"/>
          <p:nvPr/>
        </p:nvSpPr>
        <p:spPr>
          <a:xfrm>
            <a:off x="0" y="3095921"/>
            <a:ext cx="121770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/>
              <a:t>Coordination </a:t>
            </a:r>
          </a:p>
        </p:txBody>
      </p:sp>
      <p:graphicFrame>
        <p:nvGraphicFramePr>
          <p:cNvPr id="2" name="Table 11">
            <a:extLst>
              <a:ext uri="{FF2B5EF4-FFF2-40B4-BE49-F238E27FC236}">
                <a16:creationId xmlns:a16="http://schemas.microsoft.com/office/drawing/2014/main" id="{D0E6413F-DD0B-E08F-5809-858D0F62CCB2}"/>
              </a:ext>
            </a:extLst>
          </p:cNvPr>
          <p:cNvGraphicFramePr>
            <a:graphicFrameLocks noGrp="1"/>
          </p:cNvGraphicFramePr>
          <p:nvPr/>
        </p:nvGraphicFramePr>
        <p:xfrm>
          <a:off x="3043191" y="3526723"/>
          <a:ext cx="5780444" cy="3289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7640">
                  <a:extLst>
                    <a:ext uri="{9D8B030D-6E8A-4147-A177-3AD203B41FA5}">
                      <a16:colId xmlns:a16="http://schemas.microsoft.com/office/drawing/2014/main" val="1089825007"/>
                    </a:ext>
                  </a:extLst>
                </a:gridCol>
                <a:gridCol w="4152804">
                  <a:extLst>
                    <a:ext uri="{9D8B030D-6E8A-4147-A177-3AD203B41FA5}">
                      <a16:colId xmlns:a16="http://schemas.microsoft.com/office/drawing/2014/main" val="2627850685"/>
                    </a:ext>
                  </a:extLst>
                </a:gridCol>
              </a:tblGrid>
              <a:tr h="605531">
                <a:tc gridSpan="2">
                  <a:txBody>
                    <a:bodyPr/>
                    <a:lstStyle/>
                    <a:p>
                      <a:pPr algn="ctr"/>
                      <a:r>
                        <a:rPr lang="en-US"/>
                        <a:t>City / County</a:t>
                      </a:r>
                    </a:p>
                    <a:p>
                      <a:pPr algn="ctr"/>
                      <a:r>
                        <a:rPr lang="en-US" u="sng"/>
                        <a:t>Coordinating Team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/>
                        <a:t>City / County</a:t>
                      </a:r>
                    </a:p>
                    <a:p>
                      <a:pPr algn="ctr"/>
                      <a:r>
                        <a:rPr lang="en-US" u="sng"/>
                        <a:t>Coordinating Team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848733"/>
                  </a:ext>
                </a:extLst>
              </a:tr>
              <a:tr h="865044">
                <a:tc>
                  <a:txBody>
                    <a:bodyPr/>
                    <a:lstStyle/>
                    <a:p>
                      <a:r>
                        <a:rPr lang="en-US" sz="1200" b="0"/>
                        <a:t>PARTICIPANTS: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Brian Sampson           Alexia Krause</a:t>
                      </a:r>
                    </a:p>
                    <a:p>
                      <a:r>
                        <a:rPr lang="en-US"/>
                        <a:t>Andrea Trane              Isaac Hoffman</a:t>
                      </a:r>
                    </a:p>
                    <a:p>
                      <a:r>
                        <a:rPr lang="en-US"/>
                        <a:t>Jason Witt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634121"/>
                  </a:ext>
                </a:extLst>
              </a:tr>
              <a:tr h="490192">
                <a:tc>
                  <a:txBody>
                    <a:bodyPr/>
                    <a:lstStyle/>
                    <a:p>
                      <a:r>
                        <a:rPr lang="en-US" sz="1200"/>
                        <a:t>RESOURCES: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Project Management:         John Parshall</a:t>
                      </a:r>
                    </a:p>
                    <a:p>
                      <a:r>
                        <a:rPr lang="en-US" sz="1400"/>
                        <a:t>Fiscal Mapping / Analysis:  Jen Vote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075466"/>
                  </a:ext>
                </a:extLst>
              </a:tr>
              <a:tr h="1216750">
                <a:tc>
                  <a:txBody>
                    <a:bodyPr/>
                    <a:lstStyle/>
                    <a:p>
                      <a:r>
                        <a:rPr lang="en-US" sz="1200"/>
                        <a:t>SCOPE: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- Create &amp; Oversee Project Management Plan</a:t>
                      </a:r>
                    </a:p>
                    <a:p>
                      <a:r>
                        <a:rPr lang="en-US" sz="1400"/>
                        <a:t>- Coordinate Ongoing Workstreams</a:t>
                      </a:r>
                    </a:p>
                    <a:p>
                      <a:r>
                        <a:rPr lang="en-US" sz="1400"/>
                        <a:t>- Troubleshoot Day to Day Issues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/>
                        <a:t>-  Finalize homeless response plan and advance it to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/>
                        <a:t>    the Mayor &amp; County Administrator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059522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E0E59F6D-8E88-93A4-70BF-4EFF32D705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166" y="126801"/>
            <a:ext cx="1555052" cy="543497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2A740E2-4705-350B-4B0C-263C9D29F615}"/>
              </a:ext>
            </a:extLst>
          </p:cNvPr>
          <p:cNvSpPr txBox="1"/>
          <p:nvPr/>
        </p:nvSpPr>
        <p:spPr>
          <a:xfrm>
            <a:off x="8908866" y="6053807"/>
            <a:ext cx="32242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/>
              <a:t>* To include recommendations with   regards to financing </a:t>
            </a:r>
          </a:p>
        </p:txBody>
      </p:sp>
    </p:spTree>
    <p:extLst>
      <p:ext uri="{BB962C8B-B14F-4D97-AF65-F5344CB8AC3E}">
        <p14:creationId xmlns:p14="http://schemas.microsoft.com/office/powerpoint/2010/main" val="3350622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Box 170">
            <a:extLst>
              <a:ext uri="{FF2B5EF4-FFF2-40B4-BE49-F238E27FC236}">
                <a16:creationId xmlns:a16="http://schemas.microsoft.com/office/drawing/2014/main" id="{692B61D2-81FD-A22F-32C1-E01A2C765112}"/>
              </a:ext>
            </a:extLst>
          </p:cNvPr>
          <p:cNvSpPr txBox="1"/>
          <p:nvPr/>
        </p:nvSpPr>
        <p:spPr>
          <a:xfrm>
            <a:off x="31800" y="3626"/>
            <a:ext cx="12177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/>
              <a:t>City of La Crosse &amp; La Crosse County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F60179-80B6-DECD-B2EE-B0652DA8C8C3}"/>
              </a:ext>
            </a:extLst>
          </p:cNvPr>
          <p:cNvSpPr txBox="1"/>
          <p:nvPr/>
        </p:nvSpPr>
        <p:spPr>
          <a:xfrm>
            <a:off x="586001" y="2212815"/>
            <a:ext cx="115910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- Project Planning</a:t>
            </a:r>
          </a:p>
          <a:p>
            <a:r>
              <a:rPr lang="en-US"/>
              <a:t>- Current State Mapping</a:t>
            </a:r>
          </a:p>
          <a:p>
            <a:r>
              <a:rPr lang="en-US"/>
              <a:t>- Ongoing Coordination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468BEE-3BE7-15CB-204D-0DA86941E0E5}"/>
              </a:ext>
            </a:extLst>
          </p:cNvPr>
          <p:cNvSpPr txBox="1"/>
          <p:nvPr/>
        </p:nvSpPr>
        <p:spPr>
          <a:xfrm>
            <a:off x="0" y="623723"/>
            <a:ext cx="12177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PROJECT STATUS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9F052C-98B6-2A8A-CE1C-2F68D7157150}"/>
              </a:ext>
            </a:extLst>
          </p:cNvPr>
          <p:cNvSpPr txBox="1"/>
          <p:nvPr/>
        </p:nvSpPr>
        <p:spPr>
          <a:xfrm>
            <a:off x="184200" y="4702746"/>
            <a:ext cx="12024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/>
              <a:t>Work that Has </a:t>
            </a:r>
            <a:r>
              <a:rPr lang="en-US" sz="3600" b="1" u="sng">
                <a:solidFill>
                  <a:srgbClr val="C00000"/>
                </a:solidFill>
              </a:rPr>
              <a:t>Not</a:t>
            </a:r>
            <a:r>
              <a:rPr lang="en-US" sz="3600" b="1"/>
              <a:t> Started: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3E26AD-D6EC-7676-3753-A86C72441172}"/>
              </a:ext>
            </a:extLst>
          </p:cNvPr>
          <p:cNvSpPr txBox="1"/>
          <p:nvPr/>
        </p:nvSpPr>
        <p:spPr>
          <a:xfrm>
            <a:off x="251469" y="297944"/>
            <a:ext cx="12177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/>
              <a:t>Creating a Long-Term Homelessness Response Plan Covering the City of La Crosse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066BB7-8DCC-F39F-979B-1A580E596E9A}"/>
              </a:ext>
            </a:extLst>
          </p:cNvPr>
          <p:cNvSpPr txBox="1"/>
          <p:nvPr/>
        </p:nvSpPr>
        <p:spPr>
          <a:xfrm>
            <a:off x="184200" y="1587546"/>
            <a:ext cx="12024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/>
              <a:t>Work that Has Started: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73BE57-A5E4-49BE-F12C-C7A672614CA1}"/>
              </a:ext>
            </a:extLst>
          </p:cNvPr>
          <p:cNvSpPr txBox="1"/>
          <p:nvPr/>
        </p:nvSpPr>
        <p:spPr>
          <a:xfrm>
            <a:off x="384190" y="5451125"/>
            <a:ext cx="11607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- Homeless Response System Planning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2E7358-8E0C-D28A-1BA8-211A2EB6C074}"/>
              </a:ext>
            </a:extLst>
          </p:cNvPr>
          <p:cNvSpPr txBox="1"/>
          <p:nvPr/>
        </p:nvSpPr>
        <p:spPr>
          <a:xfrm>
            <a:off x="167390" y="3347630"/>
            <a:ext cx="12024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/>
              <a:t>Work that is About to Start: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9193E4-DC16-2BCD-78F5-DB47BEAB1553}"/>
              </a:ext>
            </a:extLst>
          </p:cNvPr>
          <p:cNvSpPr txBox="1"/>
          <p:nvPr/>
        </p:nvSpPr>
        <p:spPr>
          <a:xfrm>
            <a:off x="401000" y="4020780"/>
            <a:ext cx="1159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- Implementing the Stakeholder Engagement Blueprint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C86B62-3BCB-1FF8-6291-F2999043A12D}"/>
              </a:ext>
            </a:extLst>
          </p:cNvPr>
          <p:cNvCxnSpPr/>
          <p:nvPr/>
        </p:nvCxnSpPr>
        <p:spPr>
          <a:xfrm flipV="1">
            <a:off x="1174758" y="1233590"/>
            <a:ext cx="9827491" cy="49998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422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B468BEE-3BE7-15CB-204D-0DA86941E0E5}"/>
              </a:ext>
            </a:extLst>
          </p:cNvPr>
          <p:cNvSpPr txBox="1"/>
          <p:nvPr/>
        </p:nvSpPr>
        <p:spPr>
          <a:xfrm>
            <a:off x="14990" y="288288"/>
            <a:ext cx="121770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Interested in joining a work team?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5F44B0-3205-A5FA-E851-6486032433C8}"/>
              </a:ext>
            </a:extLst>
          </p:cNvPr>
          <p:cNvSpPr txBox="1"/>
          <p:nvPr/>
        </p:nvSpPr>
        <p:spPr>
          <a:xfrm>
            <a:off x="7495" y="1508110"/>
            <a:ext cx="12177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/>
              <a:t>Contact Either: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365F32-DF5C-ACA3-4C39-A9B7151D8421}"/>
              </a:ext>
            </a:extLst>
          </p:cNvPr>
          <p:cNvSpPr txBox="1"/>
          <p:nvPr/>
        </p:nvSpPr>
        <p:spPr>
          <a:xfrm>
            <a:off x="0" y="2378093"/>
            <a:ext cx="12177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Brian Sampson, City of La Crosse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F465A1-DB49-ACF8-D9EF-DCE1E4A38090}"/>
              </a:ext>
            </a:extLst>
          </p:cNvPr>
          <p:cNvSpPr txBox="1"/>
          <p:nvPr/>
        </p:nvSpPr>
        <p:spPr>
          <a:xfrm>
            <a:off x="0" y="2967145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hlinkClick r:id="rId3"/>
              </a:rPr>
              <a:t>sampsonb@cityoflacrosse.org</a:t>
            </a:r>
            <a:endParaRPr lang="en-US" sz="2800" dirty="0"/>
          </a:p>
          <a:p>
            <a:pPr algn="ctr"/>
            <a:r>
              <a:rPr lang="en-US" sz="2800" dirty="0"/>
              <a:t>608-789-8687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036BAC-E0EB-8901-5E3F-E9D4A537D062}"/>
              </a:ext>
            </a:extLst>
          </p:cNvPr>
          <p:cNvSpPr txBox="1"/>
          <p:nvPr/>
        </p:nvSpPr>
        <p:spPr>
          <a:xfrm>
            <a:off x="14990" y="3921252"/>
            <a:ext cx="12177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/>
              <a:t>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19E7CC-E5B5-5EA8-F50F-B5252C8AEF2A}"/>
              </a:ext>
            </a:extLst>
          </p:cNvPr>
          <p:cNvSpPr txBox="1"/>
          <p:nvPr/>
        </p:nvSpPr>
        <p:spPr>
          <a:xfrm>
            <a:off x="214045" y="4508370"/>
            <a:ext cx="12177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Isaac Hoffman, La Crosse County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003F4B-AE8C-85F5-8845-B8055A4937AA}"/>
              </a:ext>
            </a:extLst>
          </p:cNvPr>
          <p:cNvSpPr txBox="1"/>
          <p:nvPr/>
        </p:nvSpPr>
        <p:spPr>
          <a:xfrm>
            <a:off x="214045" y="5097422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hlinkClick r:id="rId4"/>
              </a:rPr>
              <a:t>ihoffman@lacrossecounty.org</a:t>
            </a:r>
            <a:endParaRPr lang="en-US" sz="2800" dirty="0"/>
          </a:p>
          <a:p>
            <a:pPr algn="ctr"/>
            <a:r>
              <a:rPr lang="en-US" sz="2800" dirty="0"/>
              <a:t>608-792-1617</a:t>
            </a:r>
          </a:p>
        </p:txBody>
      </p:sp>
    </p:spTree>
    <p:extLst>
      <p:ext uri="{BB962C8B-B14F-4D97-AF65-F5344CB8AC3E}">
        <p14:creationId xmlns:p14="http://schemas.microsoft.com/office/powerpoint/2010/main" val="2994039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Form" ma:contentTypeID="0x0101010018D1DBC423E413409D38F1D5ACEE85F8" ma:contentTypeVersion="2" ma:contentTypeDescription="Fill out this form." ma:contentTypeScope="" ma:versionID="481517272ff468e9b00a8542da1122dd">
  <xsd:schema xmlns:xsd="http://www.w3.org/2001/XMLSchema" xmlns:xs="http://www.w3.org/2001/XMLSchema" xmlns:p="http://schemas.microsoft.com/office/2006/metadata/properties" xmlns:ns1="http://schemas.microsoft.com/sharepoint/v3" xmlns:ns2="a6e9e3dd-f8a2-49da-9409-f25d3fd890c2" targetNamespace="http://schemas.microsoft.com/office/2006/metadata/properties" ma:root="true" ma:fieldsID="fda115c9cfb1042e460776987a39e88a" ns1:_="" ns2:_="">
    <xsd:import namespace="http://schemas.microsoft.com/sharepoint/v3"/>
    <xsd:import namespace="a6e9e3dd-f8a2-49da-9409-f25d3fd890c2"/>
    <xsd:element name="properties">
      <xsd:complexType>
        <xsd:sequence>
          <xsd:element name="documentManagement">
            <xsd:complexType>
              <xsd:all>
                <xsd:element ref="ns1:ShowCombineView" minOccurs="0"/>
                <xsd:element ref="ns1:ShowRepairView" minOccurs="0"/>
                <xsd:element ref="ns1:TemplateUrl" minOccurs="0"/>
                <xsd:element ref="ns1:xd_ProgID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ShowCombineView" ma:index="8" nillable="true" ma:displayName="Show Combine View" ma:hidden="true" ma:internalName="ShowCombineView">
      <xsd:simpleType>
        <xsd:restriction base="dms:Text"/>
      </xsd:simpleType>
    </xsd:element>
    <xsd:element name="ShowRepairView" ma:index="10" nillable="true" ma:displayName="Show Repair View" ma:hidden="true" ma:internalName="ShowRepairView">
      <xsd:simpleType>
        <xsd:restriction base="dms:Text"/>
      </xsd:simpleType>
    </xsd:element>
    <xsd:element name="TemplateUrl" ma:index="11" nillable="true" ma:displayName="Template Link" ma:hidden="true" ma:internalName="TemplateUrl">
      <xsd:simpleType>
        <xsd:restriction base="dms:Text"/>
      </xsd:simpleType>
    </xsd:element>
    <xsd:element name="xd_ProgID" ma:index="12" nillable="true" ma:displayName="HTML File Link" ma:hidden="true" ma:internalName="xd_ProgID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e9e3dd-f8a2-49da-9409-f25d3fd890c2" elementFormDefault="qualified">
    <xsd:import namespace="http://schemas.microsoft.com/office/2006/documentManagement/types"/>
    <xsd:import namespace="http://schemas.microsoft.com/office/infopath/2007/PartnerControls"/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Url xmlns="http://schemas.microsoft.com/sharepoint/v3" xsi:nil="true"/>
    <ShowRepairView xmlns="http://schemas.microsoft.com/sharepoint/v3" xsi:nil="true"/>
    <ShowCombineView xmlns="http://schemas.microsoft.com/sharepoint/v3" xsi:nil="true"/>
    <xd_ProgID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EED7375-8C4D-4C85-BDCC-A89E0FA231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A84D85-BA7B-4751-B65B-2D2CAEF66401}">
  <ds:schemaRefs>
    <ds:schemaRef ds:uri="a6e9e3dd-f8a2-49da-9409-f25d3fd890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A065C2E-481A-48EB-BC5C-E88763C3B932}">
  <ds:schemaRefs>
    <ds:schemaRef ds:uri="a6e9e3dd-f8a2-49da-9409-f25d3fd890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852</Words>
  <Application>Microsoft Office PowerPoint</Application>
  <PresentationFormat>Widescreen</PresentationFormat>
  <Paragraphs>202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to Apply Project Management Services to the Homelessness Initiative</dc:title>
  <dc:creator>John Parshall</dc:creator>
  <cp:lastModifiedBy>Jason Witt</cp:lastModifiedBy>
  <cp:revision>3</cp:revision>
  <cp:lastPrinted>2023-08-16T16:36:16Z</cp:lastPrinted>
  <dcterms:created xsi:type="dcterms:W3CDTF">2023-07-28T20:24:33Z</dcterms:created>
  <dcterms:modified xsi:type="dcterms:W3CDTF">2023-08-28T15:00:21Z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0x0101010018D1DBC423E413409D38F1D5ACEE85F8</vt:lpwstr>
  </property>
  <property fmtid="{D5CDD505-2E9C-101B-9397-08002B2CF9AE}" pid="3" name="SR#">
    <vt:lpwstr>999999</vt:lpwstr>
  </property>
  <property fmtid="{D5CDD505-2E9C-101B-9397-08002B2CF9AE}" pid="4" name="Project Lead">
    <vt:lpwstr>360</vt:lpwstr>
  </property>
  <property fmtid="{D5CDD505-2E9C-101B-9397-08002B2CF9AE}" pid="5" name="Sponsor">
    <vt:lpwstr>117;#Jason Witt</vt:lpwstr>
  </property>
  <property fmtid="{D5CDD505-2E9C-101B-9397-08002B2CF9AE}" pid="6" name="Project Status">
    <vt:lpwstr>Open</vt:lpwstr>
  </property>
  <property fmtid="{D5CDD505-2E9C-101B-9397-08002B2CF9AE}" pid="7" name="_docset_NoMedatataSyncRequired">
    <vt:lpwstr>False</vt:lpwstr>
  </property>
</Properties>
</file>